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435" r:id="rId2"/>
    <p:sldId id="553" r:id="rId3"/>
    <p:sldId id="554" r:id="rId4"/>
    <p:sldId id="460" r:id="rId5"/>
    <p:sldId id="555" r:id="rId6"/>
    <p:sldId id="556" r:id="rId7"/>
    <p:sldId id="491" r:id="rId8"/>
    <p:sldId id="557" r:id="rId9"/>
    <p:sldId id="558" r:id="rId10"/>
    <p:sldId id="559" r:id="rId11"/>
    <p:sldId id="518" r:id="rId12"/>
    <p:sldId id="560" r:id="rId13"/>
    <p:sldId id="561" r:id="rId14"/>
    <p:sldId id="562" r:id="rId15"/>
    <p:sldId id="545" r:id="rId16"/>
    <p:sldId id="538" r:id="rId17"/>
    <p:sldId id="563" r:id="rId1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125" d="100"/>
          <a:sy n="125" d="100"/>
        </p:scale>
        <p:origin x="-24" y="-2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4396DBC2-4B83-4E05-8339-32826F083F81}" type="datetimeFigureOut">
              <a:rPr lang="fr-FR" smtClean="0"/>
              <a:t>22/02/2021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hasCustomPrompt="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396DBC2-4B83-4E05-8339-32826F083F81}" type="datetimeFigureOut">
              <a:rPr lang="fr-FR" smtClean="0"/>
              <a:t>22/02/2021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hasCustomPrompt="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396DBC2-4B83-4E05-8339-32826F083F81}" type="datetimeFigureOut">
              <a:rPr lang="fr-FR" smtClean="0"/>
              <a:t>22/02/2021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hasCustomPrompt="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396DBC2-4B83-4E05-8339-32826F083F81}" type="datetimeFigureOut">
              <a:rPr lang="fr-FR" smtClean="0"/>
              <a:t>22/02/2021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4396DBC2-4B83-4E05-8339-32826F083F81}" type="datetimeFigureOut">
              <a:rPr lang="fr-FR" smtClean="0"/>
              <a:t>22/02/2021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4396DBC2-4B83-4E05-8339-32826F083F81}" type="datetimeFigureOut">
              <a:rPr lang="fr-FR" smtClean="0"/>
              <a:t>22/02/2021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hasCustomPrompt="1"/>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hasCustomPrompt="1"/>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4396DBC2-4B83-4E05-8339-32826F083F81}" type="datetimeFigureOut">
              <a:rPr lang="fr-FR" smtClean="0"/>
              <a:t>22/02/2021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4396DBC2-4B83-4E05-8339-32826F083F81}" type="datetimeFigureOut">
              <a:rPr lang="fr-FR" smtClean="0"/>
              <a:t>22/02/2021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396DBC2-4B83-4E05-8339-32826F083F81}" type="datetimeFigureOut">
              <a:rPr lang="fr-FR" smtClean="0"/>
              <a:t>22/02/2021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396DBC2-4B83-4E05-8339-32826F083F81}" type="datetimeFigureOut">
              <a:rPr lang="fr-FR" smtClean="0"/>
              <a:t>22/02/2021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396DBC2-4B83-4E05-8339-32826F083F81}" type="datetimeFigureOut">
              <a:rPr lang="fr-FR" smtClean="0"/>
              <a:t>22/02/2021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96DBC2-4B83-4E05-8339-32826F083F81}" type="datetimeFigureOut">
              <a:rPr lang="fr-FR" smtClean="0"/>
              <a:t>22/02/2021</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23597E-AFB2-47AD-894A-3EC1337FA467}" type="slidenum">
              <a:rPr lang="fr-FR" smtClean="0"/>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3</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smtClean="0"/>
              <a:t>L’entame</a:t>
            </a:r>
          </a:p>
          <a:p>
            <a:pPr algn="l"/>
            <a:r>
              <a:rPr lang="fr-FR" dirty="0" smtClean="0"/>
              <a:t>	C’est la première action de la défense pour réaliser son contrat, qui est de faire chuter le déclarant.  </a:t>
            </a:r>
          </a:p>
          <a:p>
            <a:pPr algn="l"/>
            <a:r>
              <a:rPr lang="fr-FR" dirty="0" smtClean="0"/>
              <a:t>	La carte d’entame est choisie avant que le mort ne soit étalé.</a:t>
            </a:r>
            <a:endParaRPr lang="fr-FR" dirty="0"/>
          </a:p>
          <a:p>
            <a:pPr algn="l"/>
            <a:r>
              <a:rPr lang="fr-FR" dirty="0" smtClean="0"/>
              <a:t>	Elle doit </a:t>
            </a:r>
            <a:r>
              <a:rPr lang="fr-FR" b="1" dirty="0" smtClean="0"/>
              <a:t>aider</a:t>
            </a:r>
            <a:r>
              <a:rPr lang="fr-FR" dirty="0" smtClean="0"/>
              <a:t> le partenaire à reconstituer partiellement la composition de la couleur, à condition qu’elle soit sélectionnée selon des règles </a:t>
            </a:r>
            <a:r>
              <a:rPr lang="fr-FR" dirty="0"/>
              <a:t>précises.</a:t>
            </a:r>
          </a:p>
          <a:p>
            <a:pPr algn="l"/>
            <a:r>
              <a:rPr lang="fr-FR" dirty="0" smtClean="0"/>
              <a:t>	C’est ce qu’on appelle la 	</a:t>
            </a:r>
            <a:endParaRPr lang="fr-FR" dirty="0" smtClean="0"/>
          </a:p>
          <a:p>
            <a:pPr algn="l"/>
            <a:r>
              <a:rPr lang="fr-FR" dirty="0" smtClean="0"/>
              <a:t>	L’</a:t>
            </a:r>
            <a:r>
              <a:rPr lang="fr-FR" dirty="0" err="1" smtClean="0"/>
              <a:t>entameur</a:t>
            </a:r>
            <a:r>
              <a:rPr lang="fr-FR" dirty="0" smtClean="0"/>
              <a:t> </a:t>
            </a:r>
            <a:r>
              <a:rPr lang="fr-FR" dirty="0"/>
              <a:t>choisit sa couleur la plus </a:t>
            </a:r>
            <a:r>
              <a:rPr lang="fr-FR" dirty="0" smtClean="0"/>
              <a:t>longue, c’est-à-dire celle qui possède le plus grand nombre de cartes.</a:t>
            </a:r>
          </a:p>
          <a:p>
            <a:pPr algn="l"/>
            <a:r>
              <a:rPr lang="fr-FR" dirty="0" smtClean="0"/>
              <a:t>	A l’intérieur de cette couleur, deux cas peuvent se présenter :</a:t>
            </a:r>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5" name="Rectangle à coins arrondis 4"/>
          <p:cNvSpPr/>
          <p:nvPr/>
        </p:nvSpPr>
        <p:spPr>
          <a:xfrm>
            <a:off x="4321908" y="3341392"/>
            <a:ext cx="1844431" cy="39858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a:solidFill>
                  <a:schemeClr val="tx1"/>
                </a:solidFill>
              </a:rPr>
              <a:t>signalisation</a:t>
            </a:r>
          </a:p>
        </p:txBody>
      </p:sp>
    </p:spTree>
    <p:extLst>
      <p:ext uri="{BB962C8B-B14F-4D97-AF65-F5344CB8AC3E}">
        <p14:creationId xmlns:p14="http://schemas.microsoft.com/office/powerpoint/2010/main" val="2311004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30659" y="848497"/>
            <a:ext cx="11640065" cy="5782961"/>
          </a:xfrm>
        </p:spPr>
        <p:txBody>
          <a:bodyPr>
            <a:normAutofit/>
          </a:bodyPr>
          <a:lstStyle/>
          <a:p>
            <a:r>
              <a:rPr lang="fr-FR" b="1" dirty="0" smtClean="0"/>
              <a:t>L’exploitation des règles d’entame par le partenaire</a:t>
            </a:r>
          </a:p>
          <a:p>
            <a:pPr algn="l"/>
            <a:r>
              <a:rPr lang="fr-FR" b="1" dirty="0" smtClean="0"/>
              <a:t>I - Localiser les honneurs du déclarant dans la couleur entamée</a:t>
            </a:r>
            <a:endParaRPr lang="fr-FR" b="1" dirty="0"/>
          </a:p>
          <a:p>
            <a:r>
              <a:rPr lang="fr-FR" b="1" dirty="0" smtClean="0"/>
              <a:t>Exercice n° 3</a:t>
            </a:r>
          </a:p>
          <a:p>
            <a:pPr algn="l"/>
            <a:r>
              <a:rPr lang="fr-FR" dirty="0" smtClean="0"/>
              <a:t>	Vous êtes en Est. Votre partenaire a entamé d’un honneur. En observant cette carte et le mort, indiquez la ou les honneurs que possède le déclarant </a:t>
            </a:r>
          </a:p>
        </p:txBody>
      </p:sp>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3</a:t>
            </a:r>
            <a:endParaRPr lang="fr-FR" sz="4000" dirty="0">
              <a:latin typeface="+mn-lt"/>
            </a:endParaRPr>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10" name="Groupe 9"/>
          <p:cNvGrpSpPr/>
          <p:nvPr/>
        </p:nvGrpSpPr>
        <p:grpSpPr>
          <a:xfrm>
            <a:off x="246290" y="3126471"/>
            <a:ext cx="2543802" cy="1672490"/>
            <a:chOff x="246290" y="3126471"/>
            <a:chExt cx="2543802" cy="1672490"/>
          </a:xfrm>
        </p:grpSpPr>
        <p:sp>
          <p:nvSpPr>
            <p:cNvPr id="5" name="Rectangle à coins arrondis 4"/>
            <p:cNvSpPr/>
            <p:nvPr/>
          </p:nvSpPr>
          <p:spPr>
            <a:xfrm>
              <a:off x="811920" y="3126471"/>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5 3</a:t>
              </a:r>
              <a:endParaRPr lang="fr-FR" sz="2400" b="1" dirty="0">
                <a:solidFill>
                  <a:schemeClr val="tx1"/>
                </a:solidFill>
              </a:endParaRPr>
            </a:p>
          </p:txBody>
        </p:sp>
        <p:sp>
          <p:nvSpPr>
            <p:cNvPr id="6" name="Rectangle à coins arrondis 5"/>
            <p:cNvSpPr/>
            <p:nvPr/>
          </p:nvSpPr>
          <p:spPr>
            <a:xfrm>
              <a:off x="246290" y="3724347"/>
              <a:ext cx="660296"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a:t>
              </a:r>
              <a:endParaRPr lang="fr-FR" sz="2400" b="1" dirty="0">
                <a:solidFill>
                  <a:schemeClr val="tx1"/>
                </a:solidFill>
              </a:endParaRPr>
            </a:p>
          </p:txBody>
        </p:sp>
        <p:sp>
          <p:nvSpPr>
            <p:cNvPr id="7" name="Rectangle à coins arrondis 6"/>
            <p:cNvSpPr/>
            <p:nvPr/>
          </p:nvSpPr>
          <p:spPr>
            <a:xfrm>
              <a:off x="1688124" y="3724347"/>
              <a:ext cx="110196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9 6 4</a:t>
              </a:r>
              <a:endParaRPr lang="fr-FR" sz="2400" b="1" dirty="0">
                <a:solidFill>
                  <a:schemeClr val="tx1"/>
                </a:solidFill>
              </a:endParaRPr>
            </a:p>
          </p:txBody>
        </p:sp>
        <p:sp>
          <p:nvSpPr>
            <p:cNvPr id="8" name="Rectangle à coins arrondis 7"/>
            <p:cNvSpPr/>
            <p:nvPr/>
          </p:nvSpPr>
          <p:spPr>
            <a:xfrm>
              <a:off x="1070708" y="3724347"/>
              <a:ext cx="468923" cy="476738"/>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9" name="Rectangle à coins arrondis 8"/>
            <p:cNvSpPr/>
            <p:nvPr/>
          </p:nvSpPr>
          <p:spPr>
            <a:xfrm>
              <a:off x="811920" y="4322223"/>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t>
              </a:r>
              <a:endParaRPr lang="fr-FR" sz="2400" b="1" dirty="0">
                <a:solidFill>
                  <a:schemeClr val="tx1"/>
                </a:solidFill>
              </a:endParaRPr>
            </a:p>
          </p:txBody>
        </p:sp>
      </p:grpSp>
      <p:sp>
        <p:nvSpPr>
          <p:cNvPr id="15" name="Rectangle à coins arrondis 14"/>
          <p:cNvSpPr/>
          <p:nvPr/>
        </p:nvSpPr>
        <p:spPr>
          <a:xfrm>
            <a:off x="2992120" y="2953360"/>
            <a:ext cx="3604260"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Mon partenaire possède</a:t>
            </a:r>
            <a:endParaRPr lang="fr-FR" sz="2400" dirty="0">
              <a:solidFill>
                <a:schemeClr val="tx1"/>
              </a:solidFill>
            </a:endParaRPr>
          </a:p>
        </p:txBody>
      </p:sp>
      <p:sp>
        <p:nvSpPr>
          <p:cNvPr id="17" name="Rectangle à coins arrondis 16"/>
          <p:cNvSpPr/>
          <p:nvPr/>
        </p:nvSpPr>
        <p:spPr>
          <a:xfrm>
            <a:off x="6880273" y="2953359"/>
            <a:ext cx="5100711"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J’en déduis que le déclarant possède</a:t>
            </a:r>
            <a:endParaRPr lang="fr-FR" sz="2400" dirty="0">
              <a:solidFill>
                <a:schemeClr val="tx1"/>
              </a:solidFill>
            </a:endParaRPr>
          </a:p>
        </p:txBody>
      </p:sp>
      <p:sp>
        <p:nvSpPr>
          <p:cNvPr id="18" name="Rectangle à coins arrondis 17"/>
          <p:cNvSpPr/>
          <p:nvPr/>
        </p:nvSpPr>
        <p:spPr>
          <a:xfrm>
            <a:off x="3007751" y="3724347"/>
            <a:ext cx="3604260"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l</a:t>
            </a:r>
            <a:r>
              <a:rPr lang="fr-FR" sz="2400" dirty="0" smtClean="0">
                <a:solidFill>
                  <a:schemeClr val="tx1"/>
                </a:solidFill>
              </a:rPr>
              <a:t>e Valet et le 10</a:t>
            </a:r>
            <a:endParaRPr lang="fr-FR" sz="2400" dirty="0">
              <a:solidFill>
                <a:schemeClr val="tx1"/>
              </a:solidFill>
            </a:endParaRPr>
          </a:p>
        </p:txBody>
      </p:sp>
      <p:sp>
        <p:nvSpPr>
          <p:cNvPr id="20" name="Rectangle à coins arrondis 19"/>
          <p:cNvSpPr/>
          <p:nvPr/>
        </p:nvSpPr>
        <p:spPr>
          <a:xfrm>
            <a:off x="6894473" y="3724347"/>
            <a:ext cx="5100711"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l</a:t>
            </a:r>
            <a:r>
              <a:rPr lang="fr-FR" sz="2400" dirty="0" smtClean="0">
                <a:solidFill>
                  <a:schemeClr val="tx1"/>
                </a:solidFill>
              </a:rPr>
              <a:t>e Roi</a:t>
            </a:r>
            <a:endParaRPr lang="fr-FR" sz="2400" dirty="0">
              <a:solidFill>
                <a:schemeClr val="tx1"/>
              </a:solidFill>
            </a:endParaRPr>
          </a:p>
        </p:txBody>
      </p:sp>
      <p:grpSp>
        <p:nvGrpSpPr>
          <p:cNvPr id="11" name="Groupe 10"/>
          <p:cNvGrpSpPr/>
          <p:nvPr/>
        </p:nvGrpSpPr>
        <p:grpSpPr>
          <a:xfrm>
            <a:off x="254106" y="4920099"/>
            <a:ext cx="2543802" cy="1672490"/>
            <a:chOff x="254106" y="4920099"/>
            <a:chExt cx="2543802" cy="1672490"/>
          </a:xfrm>
        </p:grpSpPr>
        <p:sp>
          <p:nvSpPr>
            <p:cNvPr id="28" name="Rectangle à coins arrondis 27"/>
            <p:cNvSpPr/>
            <p:nvPr/>
          </p:nvSpPr>
          <p:spPr>
            <a:xfrm>
              <a:off x="819736" y="4920099"/>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5 3</a:t>
              </a:r>
              <a:endParaRPr lang="fr-FR" sz="2400" b="1" dirty="0">
                <a:solidFill>
                  <a:schemeClr val="tx1"/>
                </a:solidFill>
              </a:endParaRPr>
            </a:p>
          </p:txBody>
        </p:sp>
        <p:sp>
          <p:nvSpPr>
            <p:cNvPr id="29" name="Rectangle à coins arrondis 28"/>
            <p:cNvSpPr/>
            <p:nvPr/>
          </p:nvSpPr>
          <p:spPr>
            <a:xfrm>
              <a:off x="254106" y="5517975"/>
              <a:ext cx="660296"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a:t>
              </a:r>
              <a:endParaRPr lang="fr-FR" sz="2400" b="1" dirty="0">
                <a:solidFill>
                  <a:schemeClr val="tx1"/>
                </a:solidFill>
              </a:endParaRPr>
            </a:p>
          </p:txBody>
        </p:sp>
        <p:sp>
          <p:nvSpPr>
            <p:cNvPr id="30" name="Rectangle à coins arrondis 29"/>
            <p:cNvSpPr/>
            <p:nvPr/>
          </p:nvSpPr>
          <p:spPr>
            <a:xfrm>
              <a:off x="1695940" y="5517975"/>
              <a:ext cx="110196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7 6 2</a:t>
              </a:r>
              <a:endParaRPr lang="fr-FR" sz="2400" b="1" dirty="0">
                <a:solidFill>
                  <a:schemeClr val="tx1"/>
                </a:solidFill>
              </a:endParaRPr>
            </a:p>
          </p:txBody>
        </p:sp>
        <p:sp>
          <p:nvSpPr>
            <p:cNvPr id="31" name="Rectangle à coins arrondis 30"/>
            <p:cNvSpPr/>
            <p:nvPr/>
          </p:nvSpPr>
          <p:spPr>
            <a:xfrm>
              <a:off x="1078524" y="5517975"/>
              <a:ext cx="468923" cy="476738"/>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32" name="Rectangle à coins arrondis 31"/>
            <p:cNvSpPr/>
            <p:nvPr/>
          </p:nvSpPr>
          <p:spPr>
            <a:xfrm>
              <a:off x="819736" y="6115851"/>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t>
              </a:r>
              <a:endParaRPr lang="fr-FR" sz="2400" b="1" dirty="0">
                <a:solidFill>
                  <a:schemeClr val="tx1"/>
                </a:solidFill>
              </a:endParaRPr>
            </a:p>
          </p:txBody>
        </p:sp>
      </p:grpSp>
      <p:sp>
        <p:nvSpPr>
          <p:cNvPr id="33" name="Rectangle à coins arrondis 32"/>
          <p:cNvSpPr/>
          <p:nvPr/>
        </p:nvSpPr>
        <p:spPr>
          <a:xfrm>
            <a:off x="3015567" y="5517975"/>
            <a:ext cx="3604260"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le Valet et le 10</a:t>
            </a:r>
          </a:p>
        </p:txBody>
      </p:sp>
      <p:sp>
        <p:nvSpPr>
          <p:cNvPr id="34" name="Rectangle à coins arrondis 33"/>
          <p:cNvSpPr/>
          <p:nvPr/>
        </p:nvSpPr>
        <p:spPr>
          <a:xfrm>
            <a:off x="6902289" y="5517975"/>
            <a:ext cx="5100711"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a</a:t>
            </a:r>
            <a:r>
              <a:rPr lang="fr-FR" sz="2400" dirty="0" smtClean="0">
                <a:solidFill>
                  <a:schemeClr val="tx1"/>
                </a:solidFill>
              </a:rPr>
              <a:t>ucun honneur</a:t>
            </a:r>
            <a:endParaRPr lang="fr-FR" sz="2400" dirty="0">
              <a:solidFill>
                <a:schemeClr val="tx1"/>
              </a:solidFill>
            </a:endParaRPr>
          </a:p>
        </p:txBody>
      </p:sp>
    </p:spTree>
    <p:extLst>
      <p:ext uri="{BB962C8B-B14F-4D97-AF65-F5344CB8AC3E}">
        <p14:creationId xmlns:p14="http://schemas.microsoft.com/office/powerpoint/2010/main" val="2313493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Effect transition="in" filter="fade">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barn(inVertical)">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barn(inVertical)">
                                      <p:cBhvr>
                                        <p:cTn id="33" dur="500"/>
                                        <p:tgtEl>
                                          <p:spTgt spid="20"/>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grpId="0" nodeType="click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barn(inVertical)">
                                      <p:cBhvr>
                                        <p:cTn id="45" dur="500"/>
                                        <p:tgtEl>
                                          <p:spTgt spid="33"/>
                                        </p:tgtEl>
                                      </p:cBhvr>
                                    </p:animEffect>
                                  </p:childTnLst>
                                </p:cTn>
                              </p:par>
                            </p:childTnLst>
                          </p:cTn>
                        </p:par>
                      </p:childTnLst>
                    </p:cTn>
                  </p:par>
                  <p:par>
                    <p:cTn id="46" fill="hold">
                      <p:stCondLst>
                        <p:cond delay="indefinite"/>
                      </p:stCondLst>
                      <p:childTnLst>
                        <p:par>
                          <p:cTn id="47" fill="hold">
                            <p:stCondLst>
                              <p:cond delay="0"/>
                            </p:stCondLst>
                            <p:childTnLst>
                              <p:par>
                                <p:cTn id="48" presetID="16" presetClass="entr" presetSubtype="21" fill="hold" grpId="0" nodeType="click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barn(inVertical)">
                                      <p:cBhvr>
                                        <p:cTn id="5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20" grpId="0" animBg="1"/>
      <p:bldP spid="33" grpId="0" animBg="1"/>
      <p:bldP spid="3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30659" y="848497"/>
            <a:ext cx="11640065" cy="5782961"/>
          </a:xfrm>
        </p:spPr>
        <p:txBody>
          <a:bodyPr>
            <a:normAutofit/>
          </a:bodyPr>
          <a:lstStyle/>
          <a:p>
            <a:r>
              <a:rPr lang="fr-FR" b="1" dirty="0" smtClean="0"/>
              <a:t>L’exploitation des règles d’entame par le partenaire</a:t>
            </a:r>
          </a:p>
          <a:p>
            <a:pPr algn="l"/>
            <a:r>
              <a:rPr lang="fr-FR" b="1" dirty="0" smtClean="0"/>
              <a:t>II - Compter les cartes maîtresses de son camp</a:t>
            </a:r>
            <a:endParaRPr lang="fr-FR" b="1" dirty="0"/>
          </a:p>
          <a:p>
            <a:pPr algn="l"/>
            <a:endParaRPr lang="fr-FR" sz="1000" dirty="0" smtClean="0"/>
          </a:p>
        </p:txBody>
      </p:sp>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3</a:t>
            </a:r>
            <a:endParaRPr lang="fr-FR" sz="4000" dirty="0">
              <a:latin typeface="+mn-lt"/>
            </a:endParaRPr>
          </a:p>
        </p:txBody>
      </p:sp>
      <p:grpSp>
        <p:nvGrpSpPr>
          <p:cNvPr id="8" name="Groupe 7"/>
          <p:cNvGrpSpPr/>
          <p:nvPr/>
        </p:nvGrpSpPr>
        <p:grpSpPr>
          <a:xfrm>
            <a:off x="340954" y="1838987"/>
            <a:ext cx="3012725" cy="970911"/>
            <a:chOff x="340954" y="1838987"/>
            <a:chExt cx="3012725" cy="970911"/>
          </a:xfrm>
        </p:grpSpPr>
        <p:sp>
          <p:nvSpPr>
            <p:cNvPr id="4" name="Rectangle à coins arrondis 3"/>
            <p:cNvSpPr/>
            <p:nvPr/>
          </p:nvSpPr>
          <p:spPr>
            <a:xfrm>
              <a:off x="1524000" y="1838987"/>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8 5 </a:t>
              </a:r>
              <a:endParaRPr lang="fr-FR" sz="2400" b="1" dirty="0">
                <a:solidFill>
                  <a:schemeClr val="tx1"/>
                </a:solidFill>
              </a:endParaRPr>
            </a:p>
          </p:txBody>
        </p:sp>
        <p:sp>
          <p:nvSpPr>
            <p:cNvPr id="5" name="Rectangle à coins arrondis 4"/>
            <p:cNvSpPr/>
            <p:nvPr/>
          </p:nvSpPr>
          <p:spPr>
            <a:xfrm>
              <a:off x="340954" y="2333160"/>
              <a:ext cx="1441834"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a:t>
              </a:r>
              <a:endParaRPr lang="fr-FR" sz="2400" b="1" dirty="0">
                <a:solidFill>
                  <a:schemeClr val="tx1"/>
                </a:solidFill>
              </a:endParaRPr>
            </a:p>
          </p:txBody>
        </p:sp>
        <p:sp>
          <p:nvSpPr>
            <p:cNvPr id="6" name="Rectangle à coins arrondis 5"/>
            <p:cNvSpPr/>
            <p:nvPr/>
          </p:nvSpPr>
          <p:spPr>
            <a:xfrm>
              <a:off x="2251711" y="2333160"/>
              <a:ext cx="110196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6 4</a:t>
              </a:r>
              <a:endParaRPr lang="fr-FR" sz="2400" b="1" dirty="0">
                <a:solidFill>
                  <a:schemeClr val="tx1"/>
                </a:solidFill>
              </a:endParaRPr>
            </a:p>
          </p:txBody>
        </p:sp>
        <p:sp>
          <p:nvSpPr>
            <p:cNvPr id="7" name="Rectangle à coins arrondis 6"/>
            <p:cNvSpPr/>
            <p:nvPr/>
          </p:nvSpPr>
          <p:spPr>
            <a:xfrm>
              <a:off x="1782788" y="2333160"/>
              <a:ext cx="468923" cy="476738"/>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grpSp>
      <p:sp>
        <p:nvSpPr>
          <p:cNvPr id="9" name="ZoneTexte 8"/>
          <p:cNvSpPr txBox="1"/>
          <p:nvPr/>
        </p:nvSpPr>
        <p:spPr>
          <a:xfrm>
            <a:off x="4368800" y="1939484"/>
            <a:ext cx="7501924" cy="1200329"/>
          </a:xfrm>
          <a:prstGeom prst="rect">
            <a:avLst/>
          </a:prstGeom>
          <a:noFill/>
        </p:spPr>
        <p:txBody>
          <a:bodyPr wrap="square" rtlCol="0">
            <a:spAutoFit/>
          </a:bodyPr>
          <a:lstStyle/>
          <a:p>
            <a:r>
              <a:rPr lang="fr-FR" sz="2400" dirty="0"/>
              <a:t>Est peut-il connaître le nombre minimum de </a:t>
            </a:r>
            <a:r>
              <a:rPr lang="fr-FR" sz="2400" dirty="0" smtClean="0"/>
              <a:t>cartes</a:t>
            </a:r>
            <a:r>
              <a:rPr lang="fr-FR" sz="2400" b="1" dirty="0" smtClean="0"/>
              <a:t> </a:t>
            </a:r>
            <a:r>
              <a:rPr lang="fr-FR" sz="2400" dirty="0" smtClean="0"/>
              <a:t>maîtresses </a:t>
            </a:r>
            <a:r>
              <a:rPr lang="fr-FR" sz="2400" dirty="0"/>
              <a:t>que possède son camp ? </a:t>
            </a:r>
            <a:endParaRPr lang="fr-FR" sz="2400" dirty="0" smtClean="0"/>
          </a:p>
          <a:p>
            <a:r>
              <a:rPr lang="fr-FR" sz="2400" dirty="0" smtClean="0"/>
              <a:t>Faut-il </a:t>
            </a:r>
            <a:r>
              <a:rPr lang="fr-FR" sz="2400" dirty="0"/>
              <a:t>fournir l’As </a:t>
            </a:r>
            <a:r>
              <a:rPr lang="fr-FR" sz="2400" dirty="0" smtClean="0"/>
              <a:t>sur </a:t>
            </a:r>
            <a:r>
              <a:rPr lang="fr-FR" sz="2400" dirty="0"/>
              <a:t>le Roi </a:t>
            </a:r>
            <a:r>
              <a:rPr lang="fr-FR" sz="2400" dirty="0" smtClean="0"/>
              <a:t>?</a:t>
            </a:r>
            <a:endParaRPr lang="fr-FR" dirty="0"/>
          </a:p>
        </p:txBody>
      </p:sp>
      <p:sp>
        <p:nvSpPr>
          <p:cNvPr id="19" name="ZoneTexte 18"/>
          <p:cNvSpPr txBox="1"/>
          <p:nvPr/>
        </p:nvSpPr>
        <p:spPr>
          <a:xfrm>
            <a:off x="4368800" y="3568837"/>
            <a:ext cx="7501924" cy="830997"/>
          </a:xfrm>
          <a:prstGeom prst="rect">
            <a:avLst/>
          </a:prstGeom>
          <a:noFill/>
        </p:spPr>
        <p:txBody>
          <a:bodyPr wrap="square" rtlCol="0">
            <a:spAutoFit/>
          </a:bodyPr>
          <a:lstStyle/>
          <a:p>
            <a:r>
              <a:rPr lang="fr-FR" sz="2400" dirty="0" smtClean="0"/>
              <a:t>Fournir deux cartes maîtresses dans la même levée peut offrir une levée au déclarant</a:t>
            </a:r>
            <a:endParaRPr lang="fr-FR" dirty="0"/>
          </a:p>
        </p:txBody>
      </p:sp>
      <p:grpSp>
        <p:nvGrpSpPr>
          <p:cNvPr id="10" name="Groupe 9"/>
          <p:cNvGrpSpPr/>
          <p:nvPr/>
        </p:nvGrpSpPr>
        <p:grpSpPr>
          <a:xfrm>
            <a:off x="347890" y="3304426"/>
            <a:ext cx="3012725" cy="1465439"/>
            <a:chOff x="347890" y="3304426"/>
            <a:chExt cx="3012725" cy="1465439"/>
          </a:xfrm>
        </p:grpSpPr>
        <p:sp>
          <p:nvSpPr>
            <p:cNvPr id="15" name="Rectangle à coins arrondis 14"/>
            <p:cNvSpPr/>
            <p:nvPr/>
          </p:nvSpPr>
          <p:spPr>
            <a:xfrm>
              <a:off x="1530936" y="3304426"/>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8 5 </a:t>
              </a:r>
              <a:endParaRPr lang="fr-FR" sz="2400" b="1" dirty="0">
                <a:solidFill>
                  <a:schemeClr val="tx1"/>
                </a:solidFill>
              </a:endParaRPr>
            </a:p>
          </p:txBody>
        </p:sp>
        <p:sp>
          <p:nvSpPr>
            <p:cNvPr id="16" name="Rectangle à coins arrondis 15"/>
            <p:cNvSpPr/>
            <p:nvPr/>
          </p:nvSpPr>
          <p:spPr>
            <a:xfrm>
              <a:off x="347890" y="3800387"/>
              <a:ext cx="1441834"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D V 2</a:t>
              </a:r>
              <a:endParaRPr lang="fr-FR" sz="2400" b="1" dirty="0">
                <a:solidFill>
                  <a:schemeClr val="tx1"/>
                </a:solidFill>
              </a:endParaRPr>
            </a:p>
          </p:txBody>
        </p:sp>
        <p:sp>
          <p:nvSpPr>
            <p:cNvPr id="17" name="Rectangle à coins arrondis 16"/>
            <p:cNvSpPr/>
            <p:nvPr/>
          </p:nvSpPr>
          <p:spPr>
            <a:xfrm>
              <a:off x="2258647" y="3798599"/>
              <a:ext cx="110196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6 4</a:t>
              </a:r>
              <a:endParaRPr lang="fr-FR" sz="2400" b="1" dirty="0">
                <a:solidFill>
                  <a:schemeClr val="tx1"/>
                </a:solidFill>
              </a:endParaRPr>
            </a:p>
          </p:txBody>
        </p:sp>
        <p:sp>
          <p:nvSpPr>
            <p:cNvPr id="18" name="Rectangle à coins arrondis 17"/>
            <p:cNvSpPr/>
            <p:nvPr/>
          </p:nvSpPr>
          <p:spPr>
            <a:xfrm>
              <a:off x="1789724" y="3798599"/>
              <a:ext cx="468923" cy="476738"/>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20" name="Rectangle à coins arrondis 19"/>
            <p:cNvSpPr/>
            <p:nvPr/>
          </p:nvSpPr>
          <p:spPr>
            <a:xfrm>
              <a:off x="1367692" y="4293127"/>
              <a:ext cx="1312985"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10 9 7 3</a:t>
              </a:r>
              <a:endParaRPr lang="fr-FR" sz="2400" b="1" dirty="0">
                <a:solidFill>
                  <a:schemeClr val="tx1"/>
                </a:solidFill>
              </a:endParaRPr>
            </a:p>
          </p:txBody>
        </p:sp>
      </p:grpSp>
      <p:sp>
        <p:nvSpPr>
          <p:cNvPr id="21" name="ZoneTexte 20"/>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26" name="ZoneTexte 25"/>
          <p:cNvSpPr txBox="1"/>
          <p:nvPr/>
        </p:nvSpPr>
        <p:spPr>
          <a:xfrm>
            <a:off x="4368800" y="5228099"/>
            <a:ext cx="7501924" cy="1200329"/>
          </a:xfrm>
          <a:prstGeom prst="rect">
            <a:avLst/>
          </a:prstGeom>
          <a:noFill/>
        </p:spPr>
        <p:txBody>
          <a:bodyPr wrap="square" rtlCol="0">
            <a:spAutoFit/>
          </a:bodyPr>
          <a:lstStyle/>
          <a:p>
            <a:r>
              <a:rPr lang="fr-FR" sz="2400" dirty="0" smtClean="0"/>
              <a:t>En revanche dans ce troisième cas, surprendre le Roi de l’As ne coûte pas de levées car le partenaire possède cinq cartes  et le déclarant n’en a que trois</a:t>
            </a:r>
            <a:endParaRPr lang="fr-FR" dirty="0"/>
          </a:p>
        </p:txBody>
      </p:sp>
      <p:grpSp>
        <p:nvGrpSpPr>
          <p:cNvPr id="11" name="Groupe 10"/>
          <p:cNvGrpSpPr/>
          <p:nvPr/>
        </p:nvGrpSpPr>
        <p:grpSpPr>
          <a:xfrm>
            <a:off x="347890" y="5103331"/>
            <a:ext cx="3012725" cy="1455343"/>
            <a:chOff x="347890" y="5103331"/>
            <a:chExt cx="3012725" cy="1455343"/>
          </a:xfrm>
        </p:grpSpPr>
        <p:sp>
          <p:nvSpPr>
            <p:cNvPr id="22" name="Rectangle à coins arrondis 21"/>
            <p:cNvSpPr/>
            <p:nvPr/>
          </p:nvSpPr>
          <p:spPr>
            <a:xfrm>
              <a:off x="1524000" y="5103331"/>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8 5 </a:t>
              </a:r>
              <a:endParaRPr lang="fr-FR" sz="2400" b="1" dirty="0">
                <a:solidFill>
                  <a:schemeClr val="tx1"/>
                </a:solidFill>
              </a:endParaRPr>
            </a:p>
          </p:txBody>
        </p:sp>
        <p:sp>
          <p:nvSpPr>
            <p:cNvPr id="23" name="Rectangle à coins arrondis 22"/>
            <p:cNvSpPr/>
            <p:nvPr/>
          </p:nvSpPr>
          <p:spPr>
            <a:xfrm>
              <a:off x="347890" y="5589895"/>
              <a:ext cx="1441834"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D V 3 2</a:t>
              </a:r>
              <a:endParaRPr lang="fr-FR" sz="2400" b="1" dirty="0">
                <a:solidFill>
                  <a:schemeClr val="tx1"/>
                </a:solidFill>
              </a:endParaRPr>
            </a:p>
          </p:txBody>
        </p:sp>
        <p:sp>
          <p:nvSpPr>
            <p:cNvPr id="24" name="Rectangle à coins arrondis 23"/>
            <p:cNvSpPr/>
            <p:nvPr/>
          </p:nvSpPr>
          <p:spPr>
            <a:xfrm>
              <a:off x="2258647" y="5589895"/>
              <a:ext cx="110196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6 4</a:t>
              </a:r>
              <a:endParaRPr lang="fr-FR" sz="2400" b="1" dirty="0">
                <a:solidFill>
                  <a:schemeClr val="tx1"/>
                </a:solidFill>
              </a:endParaRPr>
            </a:p>
          </p:txBody>
        </p:sp>
        <p:sp>
          <p:nvSpPr>
            <p:cNvPr id="25" name="Rectangle à coins arrondis 24"/>
            <p:cNvSpPr/>
            <p:nvPr/>
          </p:nvSpPr>
          <p:spPr>
            <a:xfrm>
              <a:off x="1789724" y="5589895"/>
              <a:ext cx="468923" cy="476738"/>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27" name="Rectangle à coins arrondis 26"/>
            <p:cNvSpPr/>
            <p:nvPr/>
          </p:nvSpPr>
          <p:spPr>
            <a:xfrm>
              <a:off x="1383324" y="6081936"/>
              <a:ext cx="1312985"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10 9 7</a:t>
              </a:r>
              <a:endParaRPr lang="fr-FR" sz="2400" b="1" dirty="0">
                <a:solidFill>
                  <a:schemeClr val="tx1"/>
                </a:solidFill>
              </a:endParaRPr>
            </a:p>
          </p:txBody>
        </p:sp>
      </p:grpSp>
      <p:sp>
        <p:nvSpPr>
          <p:cNvPr id="29" name="Rectangle à coins arrondis 28"/>
          <p:cNvSpPr/>
          <p:nvPr/>
        </p:nvSpPr>
        <p:spPr>
          <a:xfrm>
            <a:off x="9112738" y="2333160"/>
            <a:ext cx="726831" cy="370963"/>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Oui </a:t>
            </a:r>
            <a:endParaRPr lang="fr-FR" sz="2400" dirty="0">
              <a:solidFill>
                <a:schemeClr val="tx1"/>
              </a:solidFill>
            </a:endParaRPr>
          </a:p>
        </p:txBody>
      </p:sp>
      <p:sp>
        <p:nvSpPr>
          <p:cNvPr id="30" name="Rectangle à coins arrondis 29"/>
          <p:cNvSpPr/>
          <p:nvPr/>
        </p:nvSpPr>
        <p:spPr>
          <a:xfrm>
            <a:off x="9941169" y="2333160"/>
            <a:ext cx="726831" cy="370963"/>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4 </a:t>
            </a:r>
            <a:endParaRPr lang="fr-FR" sz="2400" dirty="0">
              <a:solidFill>
                <a:schemeClr val="tx1"/>
              </a:solidFill>
            </a:endParaRPr>
          </a:p>
        </p:txBody>
      </p:sp>
      <p:sp>
        <p:nvSpPr>
          <p:cNvPr id="28" name="Ellipse 27"/>
          <p:cNvSpPr/>
          <p:nvPr/>
        </p:nvSpPr>
        <p:spPr>
          <a:xfrm>
            <a:off x="566006" y="3878581"/>
            <a:ext cx="262610" cy="31677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Ellipse 30"/>
          <p:cNvSpPr/>
          <p:nvPr/>
        </p:nvSpPr>
        <p:spPr>
          <a:xfrm>
            <a:off x="2464960" y="3894829"/>
            <a:ext cx="262610" cy="31677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Ellipse 31"/>
          <p:cNvSpPr/>
          <p:nvPr/>
        </p:nvSpPr>
        <p:spPr>
          <a:xfrm>
            <a:off x="480239" y="5676130"/>
            <a:ext cx="262610" cy="31677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Ellipse 32"/>
          <p:cNvSpPr/>
          <p:nvPr/>
        </p:nvSpPr>
        <p:spPr>
          <a:xfrm>
            <a:off x="2459302" y="5673454"/>
            <a:ext cx="262610" cy="31677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495572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p:cTn id="24" dur="500" fill="hold"/>
                                        <p:tgtEl>
                                          <p:spTgt spid="29"/>
                                        </p:tgtEl>
                                        <p:attrNameLst>
                                          <p:attrName>ppt_w</p:attrName>
                                        </p:attrNameLst>
                                      </p:cBhvr>
                                      <p:tavLst>
                                        <p:tav tm="0">
                                          <p:val>
                                            <p:fltVal val="0"/>
                                          </p:val>
                                        </p:tav>
                                        <p:tav tm="100000">
                                          <p:val>
                                            <p:strVal val="#ppt_w"/>
                                          </p:val>
                                        </p:tav>
                                      </p:tavLst>
                                    </p:anim>
                                    <p:anim calcmode="lin" valueType="num">
                                      <p:cBhvr>
                                        <p:cTn id="25" dur="500" fill="hold"/>
                                        <p:tgtEl>
                                          <p:spTgt spid="29"/>
                                        </p:tgtEl>
                                        <p:attrNameLst>
                                          <p:attrName>ppt_h</p:attrName>
                                        </p:attrNameLst>
                                      </p:cBhvr>
                                      <p:tavLst>
                                        <p:tav tm="0">
                                          <p:val>
                                            <p:fltVal val="0"/>
                                          </p:val>
                                        </p:tav>
                                        <p:tav tm="100000">
                                          <p:val>
                                            <p:strVal val="#ppt_h"/>
                                          </p:val>
                                        </p:tav>
                                      </p:tavLst>
                                    </p:anim>
                                    <p:animEffect transition="in" filter="fade">
                                      <p:cBhvr>
                                        <p:cTn id="26" dur="500"/>
                                        <p:tgtEl>
                                          <p:spTgt spid="29"/>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9">
                                            <p:txEl>
                                              <p:pRg st="0" end="0"/>
                                            </p:txEl>
                                          </p:spTgt>
                                        </p:tgtEl>
                                        <p:attrNameLst>
                                          <p:attrName>style.visibility</p:attrName>
                                        </p:attrNameLst>
                                      </p:cBhvr>
                                      <p:to>
                                        <p:strVal val="visible"/>
                                      </p:to>
                                    </p:set>
                                  </p:childTnLst>
                                </p:cTn>
                              </p:par>
                              <p:par>
                                <p:cTn id="49" presetID="10" presetClass="entr" presetSubtype="0"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500"/>
                                        <p:tgtEl>
                                          <p:spTgt spid="31"/>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nodeType="click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p:cTn id="59" dur="500" fill="hold"/>
                                        <p:tgtEl>
                                          <p:spTgt spid="11"/>
                                        </p:tgtEl>
                                        <p:attrNameLst>
                                          <p:attrName>ppt_w</p:attrName>
                                        </p:attrNameLst>
                                      </p:cBhvr>
                                      <p:tavLst>
                                        <p:tav tm="0">
                                          <p:val>
                                            <p:fltVal val="0"/>
                                          </p:val>
                                        </p:tav>
                                        <p:tav tm="100000">
                                          <p:val>
                                            <p:strVal val="#ppt_w"/>
                                          </p:val>
                                        </p:tav>
                                      </p:tavLst>
                                    </p:anim>
                                    <p:anim calcmode="lin" valueType="num">
                                      <p:cBhvr>
                                        <p:cTn id="60" dur="500" fill="hold"/>
                                        <p:tgtEl>
                                          <p:spTgt spid="11"/>
                                        </p:tgtEl>
                                        <p:attrNameLst>
                                          <p:attrName>ppt_h</p:attrName>
                                        </p:attrNameLst>
                                      </p:cBhvr>
                                      <p:tavLst>
                                        <p:tav tm="0">
                                          <p:val>
                                            <p:fltVal val="0"/>
                                          </p:val>
                                        </p:tav>
                                        <p:tav tm="100000">
                                          <p:val>
                                            <p:strVal val="#ppt_h"/>
                                          </p:val>
                                        </p:tav>
                                      </p:tavLst>
                                    </p:anim>
                                    <p:animEffect transition="in" filter="fade">
                                      <p:cBhvr>
                                        <p:cTn id="61" dur="500"/>
                                        <p:tgtEl>
                                          <p:spTgt spid="11"/>
                                        </p:tgtEl>
                                      </p:cBhvr>
                                    </p:animEffec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nodeType="clickEffect">
                                  <p:stCondLst>
                                    <p:cond delay="0"/>
                                  </p:stCondLst>
                                  <p:childTnLst>
                                    <p:set>
                                      <p:cBhvr>
                                        <p:cTn id="65" dur="1" fill="hold">
                                          <p:stCondLst>
                                            <p:cond delay="0"/>
                                          </p:stCondLst>
                                        </p:cTn>
                                        <p:tgtEl>
                                          <p:spTgt spid="26">
                                            <p:txEl>
                                              <p:pRg st="0" end="0"/>
                                            </p:txEl>
                                          </p:spTgt>
                                        </p:tgtEl>
                                        <p:attrNameLst>
                                          <p:attrName>style.visibility</p:attrName>
                                        </p:attrNameLst>
                                      </p:cBhvr>
                                      <p:to>
                                        <p:strVal val="visible"/>
                                      </p:to>
                                    </p:set>
                                  </p:childTnLst>
                                </p:cTn>
                              </p:par>
                              <p:par>
                                <p:cTn id="66" presetID="10" presetClass="entr" presetSubtype="0" fill="hold" grpId="0" nodeType="with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fade">
                                      <p:cBhvr>
                                        <p:cTn id="68" dur="500"/>
                                        <p:tgtEl>
                                          <p:spTgt spid="32"/>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9" grpId="0" animBg="1"/>
      <p:bldP spid="30" grpId="0" animBg="1"/>
      <p:bldP spid="28" grpId="0" animBg="1"/>
      <p:bldP spid="31" grpId="0" animBg="1"/>
      <p:bldP spid="32" grpId="0" animBg="1"/>
      <p:bldP spid="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30659" y="848497"/>
            <a:ext cx="11640065" cy="5782961"/>
          </a:xfrm>
        </p:spPr>
        <p:txBody>
          <a:bodyPr>
            <a:normAutofit/>
          </a:bodyPr>
          <a:lstStyle/>
          <a:p>
            <a:r>
              <a:rPr lang="fr-FR" b="1" dirty="0" smtClean="0"/>
              <a:t>L’exploitation des règles d’entame par le partenaire</a:t>
            </a:r>
          </a:p>
          <a:p>
            <a:pPr algn="l"/>
            <a:r>
              <a:rPr lang="fr-FR" b="1" dirty="0" smtClean="0"/>
              <a:t>II - </a:t>
            </a:r>
            <a:r>
              <a:rPr lang="fr-FR" b="1" dirty="0"/>
              <a:t>Compter les cartes maîtresses de son camp</a:t>
            </a:r>
          </a:p>
          <a:p>
            <a:r>
              <a:rPr lang="fr-FR" b="1" dirty="0" smtClean="0"/>
              <a:t>Exercice n° 4</a:t>
            </a:r>
          </a:p>
          <a:p>
            <a:pPr algn="l"/>
            <a:r>
              <a:rPr lang="fr-FR" dirty="0" smtClean="0"/>
              <a:t>	Vous êtes en Est. Votre partenaire a entamé d’un honneur. En observant cette carte et le mort, indiquez la ou les honneurs que possède le déclarant </a:t>
            </a:r>
          </a:p>
        </p:txBody>
      </p:sp>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3</a:t>
            </a:r>
            <a:endParaRPr lang="fr-FR" sz="4000" dirty="0">
              <a:latin typeface="+mn-lt"/>
            </a:endParaRPr>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10" name="Groupe 9"/>
          <p:cNvGrpSpPr/>
          <p:nvPr/>
        </p:nvGrpSpPr>
        <p:grpSpPr>
          <a:xfrm>
            <a:off x="246290" y="3126471"/>
            <a:ext cx="2543802" cy="1672490"/>
            <a:chOff x="246290" y="3126471"/>
            <a:chExt cx="2543802" cy="1672490"/>
          </a:xfrm>
        </p:grpSpPr>
        <p:sp>
          <p:nvSpPr>
            <p:cNvPr id="5" name="Rectangle à coins arrondis 4"/>
            <p:cNvSpPr/>
            <p:nvPr/>
          </p:nvSpPr>
          <p:spPr>
            <a:xfrm>
              <a:off x="811920" y="3126471"/>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9 5 3</a:t>
              </a:r>
              <a:endParaRPr lang="fr-FR" sz="2400" b="1" dirty="0">
                <a:solidFill>
                  <a:schemeClr val="tx1"/>
                </a:solidFill>
              </a:endParaRPr>
            </a:p>
          </p:txBody>
        </p:sp>
        <p:sp>
          <p:nvSpPr>
            <p:cNvPr id="6" name="Rectangle à coins arrondis 5"/>
            <p:cNvSpPr/>
            <p:nvPr/>
          </p:nvSpPr>
          <p:spPr>
            <a:xfrm>
              <a:off x="246290" y="3724347"/>
              <a:ext cx="660296"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a:t>
              </a:r>
              <a:endParaRPr lang="fr-FR" sz="2400" b="1" dirty="0">
                <a:solidFill>
                  <a:schemeClr val="tx1"/>
                </a:solidFill>
              </a:endParaRPr>
            </a:p>
          </p:txBody>
        </p:sp>
        <p:sp>
          <p:nvSpPr>
            <p:cNvPr id="7" name="Rectangle à coins arrondis 6"/>
            <p:cNvSpPr/>
            <p:nvPr/>
          </p:nvSpPr>
          <p:spPr>
            <a:xfrm>
              <a:off x="1688124" y="3724347"/>
              <a:ext cx="110196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4 2</a:t>
              </a:r>
              <a:endParaRPr lang="fr-FR" sz="2400" b="1" dirty="0">
                <a:solidFill>
                  <a:schemeClr val="tx1"/>
                </a:solidFill>
              </a:endParaRPr>
            </a:p>
          </p:txBody>
        </p:sp>
        <p:sp>
          <p:nvSpPr>
            <p:cNvPr id="8" name="Rectangle à coins arrondis 7"/>
            <p:cNvSpPr/>
            <p:nvPr/>
          </p:nvSpPr>
          <p:spPr>
            <a:xfrm>
              <a:off x="1070708" y="3724347"/>
              <a:ext cx="468923" cy="476738"/>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9" name="Rectangle à coins arrondis 8"/>
            <p:cNvSpPr/>
            <p:nvPr/>
          </p:nvSpPr>
          <p:spPr>
            <a:xfrm>
              <a:off x="811920" y="4322223"/>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t>
              </a:r>
              <a:endParaRPr lang="fr-FR" sz="2400" b="1" dirty="0">
                <a:solidFill>
                  <a:schemeClr val="tx1"/>
                </a:solidFill>
              </a:endParaRPr>
            </a:p>
          </p:txBody>
        </p:sp>
      </p:grpSp>
      <p:sp>
        <p:nvSpPr>
          <p:cNvPr id="15" name="Rectangle à coins arrondis 14"/>
          <p:cNvSpPr/>
          <p:nvPr/>
        </p:nvSpPr>
        <p:spPr>
          <a:xfrm>
            <a:off x="2992120" y="2953360"/>
            <a:ext cx="3604260"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Mon partenaire possède</a:t>
            </a:r>
            <a:endParaRPr lang="fr-FR" sz="2400" dirty="0">
              <a:solidFill>
                <a:schemeClr val="tx1"/>
              </a:solidFill>
            </a:endParaRPr>
          </a:p>
        </p:txBody>
      </p:sp>
      <p:sp>
        <p:nvSpPr>
          <p:cNvPr id="17" name="Rectangle à coins arrondis 16"/>
          <p:cNvSpPr/>
          <p:nvPr/>
        </p:nvSpPr>
        <p:spPr>
          <a:xfrm>
            <a:off x="6880273" y="2953359"/>
            <a:ext cx="5100711"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J’en déduis que le déclarant possède</a:t>
            </a:r>
            <a:endParaRPr lang="fr-FR" sz="2400" dirty="0">
              <a:solidFill>
                <a:schemeClr val="tx1"/>
              </a:solidFill>
            </a:endParaRPr>
          </a:p>
        </p:txBody>
      </p:sp>
      <p:sp>
        <p:nvSpPr>
          <p:cNvPr id="18" name="Rectangle à coins arrondis 17"/>
          <p:cNvSpPr/>
          <p:nvPr/>
        </p:nvSpPr>
        <p:spPr>
          <a:xfrm>
            <a:off x="3007751" y="3724347"/>
            <a:ext cx="3604260"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l</a:t>
            </a:r>
            <a:r>
              <a:rPr lang="fr-FR" sz="2400" dirty="0" smtClean="0">
                <a:solidFill>
                  <a:schemeClr val="tx1"/>
                </a:solidFill>
              </a:rPr>
              <a:t>e Valet et le 10</a:t>
            </a:r>
            <a:endParaRPr lang="fr-FR" sz="2400" dirty="0">
              <a:solidFill>
                <a:schemeClr val="tx1"/>
              </a:solidFill>
            </a:endParaRPr>
          </a:p>
        </p:txBody>
      </p:sp>
      <p:sp>
        <p:nvSpPr>
          <p:cNvPr id="20" name="Rectangle à coins arrondis 19"/>
          <p:cNvSpPr/>
          <p:nvPr/>
        </p:nvSpPr>
        <p:spPr>
          <a:xfrm>
            <a:off x="6894473" y="3724347"/>
            <a:ext cx="5100711"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l</a:t>
            </a:r>
            <a:r>
              <a:rPr lang="fr-FR" sz="2400" dirty="0" smtClean="0">
                <a:solidFill>
                  <a:schemeClr val="tx1"/>
                </a:solidFill>
              </a:rPr>
              <a:t>e Roi</a:t>
            </a:r>
            <a:endParaRPr lang="fr-FR" sz="2400" dirty="0">
              <a:solidFill>
                <a:schemeClr val="tx1"/>
              </a:solidFill>
            </a:endParaRPr>
          </a:p>
        </p:txBody>
      </p:sp>
      <p:grpSp>
        <p:nvGrpSpPr>
          <p:cNvPr id="11" name="Groupe 10"/>
          <p:cNvGrpSpPr/>
          <p:nvPr/>
        </p:nvGrpSpPr>
        <p:grpSpPr>
          <a:xfrm>
            <a:off x="254106" y="4920099"/>
            <a:ext cx="2543802" cy="1672490"/>
            <a:chOff x="254106" y="4920099"/>
            <a:chExt cx="2543802" cy="1672490"/>
          </a:xfrm>
        </p:grpSpPr>
        <p:sp>
          <p:nvSpPr>
            <p:cNvPr id="28" name="Rectangle à coins arrondis 27"/>
            <p:cNvSpPr/>
            <p:nvPr/>
          </p:nvSpPr>
          <p:spPr>
            <a:xfrm>
              <a:off x="819736" y="4920099"/>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8 5</a:t>
              </a:r>
              <a:endParaRPr lang="fr-FR" sz="2400" b="1" dirty="0">
                <a:solidFill>
                  <a:schemeClr val="tx1"/>
                </a:solidFill>
              </a:endParaRPr>
            </a:p>
          </p:txBody>
        </p:sp>
        <p:sp>
          <p:nvSpPr>
            <p:cNvPr id="29" name="Rectangle à coins arrondis 28"/>
            <p:cNvSpPr/>
            <p:nvPr/>
          </p:nvSpPr>
          <p:spPr>
            <a:xfrm>
              <a:off x="254106" y="5517975"/>
              <a:ext cx="660296"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V</a:t>
              </a:r>
              <a:endParaRPr lang="fr-FR" sz="2400" b="1" dirty="0">
                <a:solidFill>
                  <a:schemeClr val="tx1"/>
                </a:solidFill>
              </a:endParaRPr>
            </a:p>
          </p:txBody>
        </p:sp>
        <p:sp>
          <p:nvSpPr>
            <p:cNvPr id="30" name="Rectangle à coins arrondis 29"/>
            <p:cNvSpPr/>
            <p:nvPr/>
          </p:nvSpPr>
          <p:spPr>
            <a:xfrm>
              <a:off x="1695940" y="5517975"/>
              <a:ext cx="110196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R 4</a:t>
              </a:r>
              <a:endParaRPr lang="fr-FR" sz="2400" b="1" dirty="0">
                <a:solidFill>
                  <a:schemeClr val="tx1"/>
                </a:solidFill>
              </a:endParaRPr>
            </a:p>
          </p:txBody>
        </p:sp>
        <p:sp>
          <p:nvSpPr>
            <p:cNvPr id="31" name="Rectangle à coins arrondis 30"/>
            <p:cNvSpPr/>
            <p:nvPr/>
          </p:nvSpPr>
          <p:spPr>
            <a:xfrm>
              <a:off x="1078524" y="5517975"/>
              <a:ext cx="468923" cy="476738"/>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32" name="Rectangle à coins arrondis 31"/>
            <p:cNvSpPr/>
            <p:nvPr/>
          </p:nvSpPr>
          <p:spPr>
            <a:xfrm>
              <a:off x="819736" y="6115851"/>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t>
              </a:r>
              <a:endParaRPr lang="fr-FR" sz="2400" b="1" dirty="0">
                <a:solidFill>
                  <a:schemeClr val="tx1"/>
                </a:solidFill>
              </a:endParaRPr>
            </a:p>
          </p:txBody>
        </p:sp>
      </p:grpSp>
      <p:sp>
        <p:nvSpPr>
          <p:cNvPr id="33" name="Rectangle à coins arrondis 32"/>
          <p:cNvSpPr/>
          <p:nvPr/>
        </p:nvSpPr>
        <p:spPr>
          <a:xfrm>
            <a:off x="3015567" y="5517975"/>
            <a:ext cx="3604260"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le 10 et le 9</a:t>
            </a:r>
          </a:p>
        </p:txBody>
      </p:sp>
      <p:sp>
        <p:nvSpPr>
          <p:cNvPr id="34" name="Rectangle à coins arrondis 33"/>
          <p:cNvSpPr/>
          <p:nvPr/>
        </p:nvSpPr>
        <p:spPr>
          <a:xfrm>
            <a:off x="6902289" y="5517975"/>
            <a:ext cx="5100711"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l</a:t>
            </a:r>
            <a:r>
              <a:rPr lang="fr-FR" sz="2400" dirty="0" smtClean="0">
                <a:solidFill>
                  <a:schemeClr val="tx1"/>
                </a:solidFill>
              </a:rPr>
              <a:t>a Dame</a:t>
            </a:r>
            <a:endParaRPr lang="fr-FR" sz="2400" dirty="0">
              <a:solidFill>
                <a:schemeClr val="tx1"/>
              </a:solidFill>
            </a:endParaRPr>
          </a:p>
        </p:txBody>
      </p:sp>
    </p:spTree>
    <p:extLst>
      <p:ext uri="{BB962C8B-B14F-4D97-AF65-F5344CB8AC3E}">
        <p14:creationId xmlns:p14="http://schemas.microsoft.com/office/powerpoint/2010/main" val="1971575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barn(inVertical)">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inVertical)">
                                      <p:cBhvr>
                                        <p:cTn id="43" dur="500"/>
                                        <p:tgtEl>
                                          <p:spTgt spid="20"/>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nodeType="click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childTnLst>
                          </p:cTn>
                        </p:par>
                      </p:childTnLst>
                    </p:cTn>
                  </p:par>
                  <p:par>
                    <p:cTn id="51" fill="hold">
                      <p:stCondLst>
                        <p:cond delay="indefinite"/>
                      </p:stCondLst>
                      <p:childTnLst>
                        <p:par>
                          <p:cTn id="52" fill="hold">
                            <p:stCondLst>
                              <p:cond delay="0"/>
                            </p:stCondLst>
                            <p:childTnLst>
                              <p:par>
                                <p:cTn id="53" presetID="16" presetClass="entr" presetSubtype="21" fill="hold" grpId="0" nodeType="click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barn(inVertical)">
                                      <p:cBhvr>
                                        <p:cTn id="55" dur="500"/>
                                        <p:tgtEl>
                                          <p:spTgt spid="33"/>
                                        </p:tgtEl>
                                      </p:cBhvr>
                                    </p:animEffect>
                                  </p:childTnLst>
                                </p:cTn>
                              </p:par>
                            </p:childTnLst>
                          </p:cTn>
                        </p:par>
                      </p:childTnLst>
                    </p:cTn>
                  </p:par>
                  <p:par>
                    <p:cTn id="56" fill="hold">
                      <p:stCondLst>
                        <p:cond delay="indefinite"/>
                      </p:stCondLst>
                      <p:childTnLst>
                        <p:par>
                          <p:cTn id="57" fill="hold">
                            <p:stCondLst>
                              <p:cond delay="0"/>
                            </p:stCondLst>
                            <p:childTnLst>
                              <p:par>
                                <p:cTn id="58" presetID="16" presetClass="entr" presetSubtype="21" fill="hold" grpId="0" nodeType="click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barn(inVertical)">
                                      <p:cBhvr>
                                        <p:cTn id="6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20" grpId="0" animBg="1"/>
      <p:bldP spid="33" grpId="0" animBg="1"/>
      <p:bldP spid="3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30659" y="848497"/>
            <a:ext cx="11640065" cy="5782961"/>
          </a:xfrm>
        </p:spPr>
        <p:txBody>
          <a:bodyPr>
            <a:normAutofit/>
          </a:bodyPr>
          <a:lstStyle/>
          <a:p>
            <a:r>
              <a:rPr lang="fr-FR" b="1" dirty="0" smtClean="0"/>
              <a:t>L’exploitation des règles d’entame par le partenaire</a:t>
            </a:r>
          </a:p>
          <a:p>
            <a:pPr algn="l"/>
            <a:r>
              <a:rPr lang="fr-FR" b="1" dirty="0" smtClean="0"/>
              <a:t>II - </a:t>
            </a:r>
            <a:r>
              <a:rPr lang="fr-FR" b="1" dirty="0"/>
              <a:t>Compter les cartes maîtresses de son camp</a:t>
            </a:r>
          </a:p>
          <a:p>
            <a:r>
              <a:rPr lang="fr-FR" b="1" dirty="0" smtClean="0"/>
              <a:t>Exercice n° 4</a:t>
            </a:r>
          </a:p>
          <a:p>
            <a:pPr algn="l"/>
            <a:r>
              <a:rPr lang="fr-FR" dirty="0" smtClean="0"/>
              <a:t>	Vous êtes en Est. Votre partenaire a entamé d’un honneur. En observant cette carte et le mort, indiquez la ou les honneurs que possède le déclarant </a:t>
            </a:r>
          </a:p>
        </p:txBody>
      </p:sp>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3</a:t>
            </a:r>
            <a:endParaRPr lang="fr-FR" sz="4000" dirty="0">
              <a:latin typeface="+mn-lt"/>
            </a:endParaRPr>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10" name="Groupe 9"/>
          <p:cNvGrpSpPr/>
          <p:nvPr/>
        </p:nvGrpSpPr>
        <p:grpSpPr>
          <a:xfrm>
            <a:off x="246290" y="3126471"/>
            <a:ext cx="2543802" cy="1672490"/>
            <a:chOff x="246290" y="3126471"/>
            <a:chExt cx="2543802" cy="1672490"/>
          </a:xfrm>
        </p:grpSpPr>
        <p:sp>
          <p:nvSpPr>
            <p:cNvPr id="5" name="Rectangle à coins arrondis 4"/>
            <p:cNvSpPr/>
            <p:nvPr/>
          </p:nvSpPr>
          <p:spPr>
            <a:xfrm>
              <a:off x="811920" y="3126471"/>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4 3</a:t>
              </a:r>
              <a:endParaRPr lang="fr-FR" sz="2400" b="1" dirty="0">
                <a:solidFill>
                  <a:schemeClr val="tx1"/>
                </a:solidFill>
              </a:endParaRPr>
            </a:p>
          </p:txBody>
        </p:sp>
        <p:sp>
          <p:nvSpPr>
            <p:cNvPr id="6" name="Rectangle à coins arrondis 5"/>
            <p:cNvSpPr/>
            <p:nvPr/>
          </p:nvSpPr>
          <p:spPr>
            <a:xfrm>
              <a:off x="246290" y="3724347"/>
              <a:ext cx="660296"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a:t>
              </a:r>
              <a:endParaRPr lang="fr-FR" sz="2400" b="1" dirty="0">
                <a:solidFill>
                  <a:schemeClr val="tx1"/>
                </a:solidFill>
              </a:endParaRPr>
            </a:p>
          </p:txBody>
        </p:sp>
        <p:sp>
          <p:nvSpPr>
            <p:cNvPr id="7" name="Rectangle à coins arrondis 6"/>
            <p:cNvSpPr/>
            <p:nvPr/>
          </p:nvSpPr>
          <p:spPr>
            <a:xfrm>
              <a:off x="1688124" y="3724347"/>
              <a:ext cx="110196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R 6</a:t>
              </a:r>
              <a:endParaRPr lang="fr-FR" sz="2400" b="1" dirty="0">
                <a:solidFill>
                  <a:schemeClr val="tx1"/>
                </a:solidFill>
              </a:endParaRPr>
            </a:p>
          </p:txBody>
        </p:sp>
        <p:sp>
          <p:nvSpPr>
            <p:cNvPr id="8" name="Rectangle à coins arrondis 7"/>
            <p:cNvSpPr/>
            <p:nvPr/>
          </p:nvSpPr>
          <p:spPr>
            <a:xfrm>
              <a:off x="1070708" y="3724347"/>
              <a:ext cx="468923" cy="476738"/>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9" name="Rectangle à coins arrondis 8"/>
            <p:cNvSpPr/>
            <p:nvPr/>
          </p:nvSpPr>
          <p:spPr>
            <a:xfrm>
              <a:off x="811920" y="4322223"/>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t>
              </a:r>
              <a:endParaRPr lang="fr-FR" sz="2400" b="1" dirty="0">
                <a:solidFill>
                  <a:schemeClr val="tx1"/>
                </a:solidFill>
              </a:endParaRPr>
            </a:p>
          </p:txBody>
        </p:sp>
      </p:grpSp>
      <p:sp>
        <p:nvSpPr>
          <p:cNvPr id="15" name="Rectangle à coins arrondis 14"/>
          <p:cNvSpPr/>
          <p:nvPr/>
        </p:nvSpPr>
        <p:spPr>
          <a:xfrm>
            <a:off x="2992120" y="2953360"/>
            <a:ext cx="3275818"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Mon partenaire possède</a:t>
            </a:r>
            <a:endParaRPr lang="fr-FR" sz="2400" dirty="0">
              <a:solidFill>
                <a:schemeClr val="tx1"/>
              </a:solidFill>
            </a:endParaRPr>
          </a:p>
        </p:txBody>
      </p:sp>
      <p:sp>
        <p:nvSpPr>
          <p:cNvPr id="17" name="Rectangle à coins arrondis 16"/>
          <p:cNvSpPr/>
          <p:nvPr/>
        </p:nvSpPr>
        <p:spPr>
          <a:xfrm>
            <a:off x="6369539" y="2953359"/>
            <a:ext cx="5611446"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Combien allez-vous réaliser de levées ?</a:t>
            </a:r>
            <a:endParaRPr lang="fr-FR" sz="2400" dirty="0">
              <a:solidFill>
                <a:schemeClr val="tx1"/>
              </a:solidFill>
            </a:endParaRPr>
          </a:p>
        </p:txBody>
      </p:sp>
      <p:sp>
        <p:nvSpPr>
          <p:cNvPr id="18" name="Rectangle à coins arrondis 17"/>
          <p:cNvSpPr/>
          <p:nvPr/>
        </p:nvSpPr>
        <p:spPr>
          <a:xfrm>
            <a:off x="3007751" y="3724347"/>
            <a:ext cx="3260187"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l</a:t>
            </a:r>
            <a:r>
              <a:rPr lang="fr-FR" sz="2400" dirty="0" smtClean="0">
                <a:solidFill>
                  <a:schemeClr val="tx1"/>
                </a:solidFill>
              </a:rPr>
              <a:t>e Valet et le 10</a:t>
            </a:r>
            <a:endParaRPr lang="fr-FR" sz="2400" dirty="0">
              <a:solidFill>
                <a:schemeClr val="tx1"/>
              </a:solidFill>
            </a:endParaRPr>
          </a:p>
        </p:txBody>
      </p:sp>
      <p:sp>
        <p:nvSpPr>
          <p:cNvPr id="20" name="Rectangle à coins arrondis 19"/>
          <p:cNvSpPr/>
          <p:nvPr/>
        </p:nvSpPr>
        <p:spPr>
          <a:xfrm>
            <a:off x="6369539" y="3724347"/>
            <a:ext cx="5625645"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Cela dépend du  nombre de cartes d’Ouest</a:t>
            </a:r>
            <a:endParaRPr lang="fr-FR" sz="2400" dirty="0">
              <a:solidFill>
                <a:schemeClr val="tx1"/>
              </a:solidFill>
            </a:endParaRPr>
          </a:p>
        </p:txBody>
      </p:sp>
      <p:grpSp>
        <p:nvGrpSpPr>
          <p:cNvPr id="11" name="Groupe 10"/>
          <p:cNvGrpSpPr/>
          <p:nvPr/>
        </p:nvGrpSpPr>
        <p:grpSpPr>
          <a:xfrm>
            <a:off x="254106" y="4920099"/>
            <a:ext cx="2543802" cy="1672490"/>
            <a:chOff x="254106" y="4920099"/>
            <a:chExt cx="2543802" cy="1672490"/>
          </a:xfrm>
        </p:grpSpPr>
        <p:sp>
          <p:nvSpPr>
            <p:cNvPr id="28" name="Rectangle à coins arrondis 27"/>
            <p:cNvSpPr/>
            <p:nvPr/>
          </p:nvSpPr>
          <p:spPr>
            <a:xfrm>
              <a:off x="819736" y="4920099"/>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10 5 4</a:t>
              </a:r>
              <a:endParaRPr lang="fr-FR" sz="2400" b="1" dirty="0">
                <a:solidFill>
                  <a:schemeClr val="tx1"/>
                </a:solidFill>
              </a:endParaRPr>
            </a:p>
          </p:txBody>
        </p:sp>
        <p:sp>
          <p:nvSpPr>
            <p:cNvPr id="29" name="Rectangle à coins arrondis 28"/>
            <p:cNvSpPr/>
            <p:nvPr/>
          </p:nvSpPr>
          <p:spPr>
            <a:xfrm>
              <a:off x="254106" y="5517975"/>
              <a:ext cx="660296"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a:t>
              </a:r>
              <a:endParaRPr lang="fr-FR" sz="2400" b="1" dirty="0">
                <a:solidFill>
                  <a:schemeClr val="tx1"/>
                </a:solidFill>
              </a:endParaRPr>
            </a:p>
          </p:txBody>
        </p:sp>
        <p:sp>
          <p:nvSpPr>
            <p:cNvPr id="30" name="Rectangle à coins arrondis 29"/>
            <p:cNvSpPr/>
            <p:nvPr/>
          </p:nvSpPr>
          <p:spPr>
            <a:xfrm>
              <a:off x="1695940" y="5517975"/>
              <a:ext cx="110196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8 3</a:t>
              </a:r>
              <a:endParaRPr lang="fr-FR" sz="2400" b="1" dirty="0">
                <a:solidFill>
                  <a:schemeClr val="tx1"/>
                </a:solidFill>
              </a:endParaRPr>
            </a:p>
          </p:txBody>
        </p:sp>
        <p:sp>
          <p:nvSpPr>
            <p:cNvPr id="31" name="Rectangle à coins arrondis 30"/>
            <p:cNvSpPr/>
            <p:nvPr/>
          </p:nvSpPr>
          <p:spPr>
            <a:xfrm>
              <a:off x="1078524" y="5517975"/>
              <a:ext cx="468923" cy="476738"/>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32" name="Rectangle à coins arrondis 31"/>
            <p:cNvSpPr/>
            <p:nvPr/>
          </p:nvSpPr>
          <p:spPr>
            <a:xfrm>
              <a:off x="819736" y="6115851"/>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t>
              </a:r>
              <a:endParaRPr lang="fr-FR" sz="2400" b="1" dirty="0">
                <a:solidFill>
                  <a:schemeClr val="tx1"/>
                </a:solidFill>
              </a:endParaRPr>
            </a:p>
          </p:txBody>
        </p:sp>
      </p:grpSp>
      <p:sp>
        <p:nvSpPr>
          <p:cNvPr id="33" name="Rectangle à coins arrondis 32"/>
          <p:cNvSpPr/>
          <p:nvPr/>
        </p:nvSpPr>
        <p:spPr>
          <a:xfrm>
            <a:off x="3015567" y="5517975"/>
            <a:ext cx="3252371"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La Dame et le Valet</a:t>
            </a:r>
            <a:endParaRPr lang="fr-FR" sz="2400" dirty="0">
              <a:solidFill>
                <a:schemeClr val="tx1"/>
              </a:solidFill>
            </a:endParaRPr>
          </a:p>
        </p:txBody>
      </p:sp>
      <p:sp>
        <p:nvSpPr>
          <p:cNvPr id="21" name="Rectangle à coins arrondis 20"/>
          <p:cNvSpPr/>
          <p:nvPr/>
        </p:nvSpPr>
        <p:spPr>
          <a:xfrm>
            <a:off x="6355340" y="5517975"/>
            <a:ext cx="5625645"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Cela dépend du  nombre de cartes d’Ouest</a:t>
            </a:r>
            <a:endParaRPr lang="fr-FR" sz="2400" dirty="0">
              <a:solidFill>
                <a:schemeClr val="tx1"/>
              </a:solidFill>
            </a:endParaRPr>
          </a:p>
        </p:txBody>
      </p:sp>
    </p:spTree>
    <p:extLst>
      <p:ext uri="{BB962C8B-B14F-4D97-AF65-F5344CB8AC3E}">
        <p14:creationId xmlns:p14="http://schemas.microsoft.com/office/powerpoint/2010/main" val="3089271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Effect transition="in" filter="fade">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barn(inVertical)">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barn(inVertical)">
                                      <p:cBhvr>
                                        <p:cTn id="33" dur="500"/>
                                        <p:tgtEl>
                                          <p:spTgt spid="20"/>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grpId="0" nodeType="click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barn(inVertical)">
                                      <p:cBhvr>
                                        <p:cTn id="45" dur="500"/>
                                        <p:tgtEl>
                                          <p:spTgt spid="33"/>
                                        </p:tgtEl>
                                      </p:cBhvr>
                                    </p:animEffect>
                                  </p:childTnLst>
                                </p:cTn>
                              </p:par>
                            </p:childTnLst>
                          </p:cTn>
                        </p:par>
                      </p:childTnLst>
                    </p:cTn>
                  </p:par>
                  <p:par>
                    <p:cTn id="46" fill="hold">
                      <p:stCondLst>
                        <p:cond delay="indefinite"/>
                      </p:stCondLst>
                      <p:childTnLst>
                        <p:par>
                          <p:cTn id="47" fill="hold">
                            <p:stCondLst>
                              <p:cond delay="0"/>
                            </p:stCondLst>
                            <p:childTnLst>
                              <p:par>
                                <p:cTn id="48" presetID="16" presetClass="entr" presetSubtype="21" fill="hold" grpId="0" nodeType="click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barn(inVertical)">
                                      <p:cBhvr>
                                        <p:cTn id="5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20" grpId="0" animBg="1"/>
      <p:bldP spid="33" grpId="0" animBg="1"/>
      <p:bldP spid="2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30659" y="848497"/>
            <a:ext cx="11640065" cy="5782961"/>
          </a:xfrm>
        </p:spPr>
        <p:txBody>
          <a:bodyPr>
            <a:normAutofit/>
          </a:bodyPr>
          <a:lstStyle/>
          <a:p>
            <a:r>
              <a:rPr lang="fr-FR" b="1" dirty="0" smtClean="0"/>
              <a:t>L’exploitation des règles d’entame par le partenaire</a:t>
            </a:r>
          </a:p>
          <a:p>
            <a:pPr algn="l"/>
            <a:r>
              <a:rPr lang="fr-FR" b="1" dirty="0" smtClean="0"/>
              <a:t>III - Eviter de bloquer la couleur entamée</a:t>
            </a:r>
            <a:endParaRPr lang="fr-FR" b="1" dirty="0"/>
          </a:p>
          <a:p>
            <a:pPr algn="l"/>
            <a:endParaRPr lang="fr-FR" sz="1000" dirty="0" smtClean="0"/>
          </a:p>
          <a:p>
            <a:pPr algn="l"/>
            <a:endParaRPr lang="fr-FR" sz="1000" dirty="0"/>
          </a:p>
          <a:p>
            <a:pPr algn="l"/>
            <a:endParaRPr lang="fr-FR" sz="1000" dirty="0" smtClean="0"/>
          </a:p>
          <a:p>
            <a:pPr algn="l"/>
            <a:endParaRPr lang="fr-FR" sz="1000" dirty="0"/>
          </a:p>
          <a:p>
            <a:pPr algn="l"/>
            <a:r>
              <a:rPr lang="fr-FR" dirty="0" smtClean="0"/>
              <a:t>Vous </a:t>
            </a:r>
            <a:r>
              <a:rPr lang="fr-FR" dirty="0"/>
              <a:t>êtes en Est et votre partenaire entame du Roi.</a:t>
            </a:r>
          </a:p>
          <a:p>
            <a:pPr algn="l"/>
            <a:r>
              <a:rPr lang="fr-FR" dirty="0"/>
              <a:t>Combien votre partenaire possède-t-il au minimum de cartes maîtresses ?</a:t>
            </a:r>
          </a:p>
          <a:p>
            <a:pPr algn="l"/>
            <a:r>
              <a:rPr lang="fr-FR" dirty="0"/>
              <a:t>Combien de cartes possède votre partenaire ?</a:t>
            </a:r>
          </a:p>
          <a:p>
            <a:pPr algn="l"/>
            <a:r>
              <a:rPr lang="fr-FR" dirty="0"/>
              <a:t>Combien de cartes possède le déclarant ?</a:t>
            </a:r>
          </a:p>
          <a:p>
            <a:pPr algn="l"/>
            <a:r>
              <a:rPr lang="fr-FR" dirty="0"/>
              <a:t>Le déclarant ayant ouvert de 1SA, on peut imaginer la répartition de la couleur</a:t>
            </a:r>
          </a:p>
          <a:p>
            <a:pPr algn="l"/>
            <a:endParaRPr lang="fr-FR" sz="1000" dirty="0" smtClean="0"/>
          </a:p>
        </p:txBody>
      </p:sp>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3</a:t>
            </a:r>
            <a:endParaRPr lang="fr-FR" sz="4000" dirty="0">
              <a:latin typeface="+mn-lt"/>
            </a:endParaRPr>
          </a:p>
        </p:txBody>
      </p:sp>
      <p:grpSp>
        <p:nvGrpSpPr>
          <p:cNvPr id="8" name="Groupe 7"/>
          <p:cNvGrpSpPr/>
          <p:nvPr/>
        </p:nvGrpSpPr>
        <p:grpSpPr>
          <a:xfrm>
            <a:off x="340954" y="1844696"/>
            <a:ext cx="3012725" cy="965202"/>
            <a:chOff x="340954" y="1844696"/>
            <a:chExt cx="3012725" cy="965202"/>
          </a:xfrm>
        </p:grpSpPr>
        <p:sp>
          <p:nvSpPr>
            <p:cNvPr id="4" name="Rectangle à coins arrondis 3"/>
            <p:cNvSpPr/>
            <p:nvPr/>
          </p:nvSpPr>
          <p:spPr>
            <a:xfrm>
              <a:off x="1458449" y="1844696"/>
              <a:ext cx="1117600"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6 5 3 2</a:t>
              </a:r>
              <a:endParaRPr lang="fr-FR" sz="2400" b="1" dirty="0">
                <a:solidFill>
                  <a:schemeClr val="tx1"/>
                </a:solidFill>
              </a:endParaRPr>
            </a:p>
          </p:txBody>
        </p:sp>
        <p:sp>
          <p:nvSpPr>
            <p:cNvPr id="5" name="Rectangle à coins arrondis 4"/>
            <p:cNvSpPr/>
            <p:nvPr/>
          </p:nvSpPr>
          <p:spPr>
            <a:xfrm>
              <a:off x="340954" y="2333160"/>
              <a:ext cx="1441834"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a:t>
              </a:r>
              <a:endParaRPr lang="fr-FR" sz="2400" b="1" dirty="0">
                <a:solidFill>
                  <a:schemeClr val="tx1"/>
                </a:solidFill>
              </a:endParaRPr>
            </a:p>
          </p:txBody>
        </p:sp>
        <p:sp>
          <p:nvSpPr>
            <p:cNvPr id="6" name="Rectangle à coins arrondis 5"/>
            <p:cNvSpPr/>
            <p:nvPr/>
          </p:nvSpPr>
          <p:spPr>
            <a:xfrm>
              <a:off x="2251711" y="2333160"/>
              <a:ext cx="110196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4</a:t>
              </a:r>
              <a:endParaRPr lang="fr-FR" sz="2400" b="1" dirty="0">
                <a:solidFill>
                  <a:schemeClr val="tx1"/>
                </a:solidFill>
              </a:endParaRPr>
            </a:p>
          </p:txBody>
        </p:sp>
        <p:sp>
          <p:nvSpPr>
            <p:cNvPr id="7" name="Rectangle à coins arrondis 6"/>
            <p:cNvSpPr/>
            <p:nvPr/>
          </p:nvSpPr>
          <p:spPr>
            <a:xfrm>
              <a:off x="1782788" y="2333160"/>
              <a:ext cx="468923" cy="476738"/>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grpSp>
      <p:sp>
        <p:nvSpPr>
          <p:cNvPr id="9" name="ZoneTexte 8"/>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10" name="Rectangle à coins arrondis 9"/>
          <p:cNvSpPr/>
          <p:nvPr/>
        </p:nvSpPr>
        <p:spPr>
          <a:xfrm>
            <a:off x="9597293" y="3188676"/>
            <a:ext cx="883139" cy="476739"/>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3</a:t>
            </a:r>
            <a:endParaRPr lang="fr-FR" sz="2400" dirty="0">
              <a:solidFill>
                <a:schemeClr val="tx1"/>
              </a:solidFill>
            </a:endParaRPr>
          </a:p>
        </p:txBody>
      </p:sp>
      <p:sp>
        <p:nvSpPr>
          <p:cNvPr id="11" name="Rectangle à coins arrondis 10"/>
          <p:cNvSpPr/>
          <p:nvPr/>
        </p:nvSpPr>
        <p:spPr>
          <a:xfrm>
            <a:off x="6193693" y="3665418"/>
            <a:ext cx="2082800" cy="476739"/>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Au moins 4</a:t>
            </a:r>
            <a:endParaRPr lang="fr-FR" sz="2400" dirty="0">
              <a:solidFill>
                <a:schemeClr val="tx1"/>
              </a:solidFill>
            </a:endParaRPr>
          </a:p>
        </p:txBody>
      </p:sp>
      <p:sp>
        <p:nvSpPr>
          <p:cNvPr id="12" name="Rectangle à coins arrondis 11"/>
          <p:cNvSpPr/>
          <p:nvPr/>
        </p:nvSpPr>
        <p:spPr>
          <a:xfrm>
            <a:off x="6193693" y="4165609"/>
            <a:ext cx="2082800" cy="476739"/>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Au plus 3</a:t>
            </a:r>
            <a:endParaRPr lang="fr-FR" sz="2400" dirty="0">
              <a:solidFill>
                <a:schemeClr val="tx1"/>
              </a:solidFill>
            </a:endParaRPr>
          </a:p>
        </p:txBody>
      </p:sp>
      <p:grpSp>
        <p:nvGrpSpPr>
          <p:cNvPr id="13" name="Groupe 12"/>
          <p:cNvGrpSpPr/>
          <p:nvPr/>
        </p:nvGrpSpPr>
        <p:grpSpPr>
          <a:xfrm>
            <a:off x="365280" y="5037280"/>
            <a:ext cx="3012725" cy="1465393"/>
            <a:chOff x="365280" y="5037280"/>
            <a:chExt cx="3012725" cy="1465393"/>
          </a:xfrm>
        </p:grpSpPr>
        <p:sp>
          <p:nvSpPr>
            <p:cNvPr id="14" name="Rectangle à coins arrondis 13"/>
            <p:cNvSpPr/>
            <p:nvPr/>
          </p:nvSpPr>
          <p:spPr>
            <a:xfrm>
              <a:off x="1482775" y="5037280"/>
              <a:ext cx="1117600"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6 5 3 2</a:t>
              </a:r>
              <a:endParaRPr lang="fr-FR" sz="2400" b="1" dirty="0">
                <a:solidFill>
                  <a:schemeClr val="tx1"/>
                </a:solidFill>
              </a:endParaRPr>
            </a:p>
          </p:txBody>
        </p:sp>
        <p:sp>
          <p:nvSpPr>
            <p:cNvPr id="15" name="Rectangle à coins arrondis 14"/>
            <p:cNvSpPr/>
            <p:nvPr/>
          </p:nvSpPr>
          <p:spPr>
            <a:xfrm>
              <a:off x="365280" y="5525744"/>
              <a:ext cx="1441834"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D V x</a:t>
              </a:r>
              <a:endParaRPr lang="fr-FR" sz="2400" b="1" dirty="0">
                <a:solidFill>
                  <a:schemeClr val="tx1"/>
                </a:solidFill>
              </a:endParaRPr>
            </a:p>
          </p:txBody>
        </p:sp>
        <p:sp>
          <p:nvSpPr>
            <p:cNvPr id="16" name="Rectangle à coins arrondis 15"/>
            <p:cNvSpPr/>
            <p:nvPr/>
          </p:nvSpPr>
          <p:spPr>
            <a:xfrm>
              <a:off x="2276037" y="5525744"/>
              <a:ext cx="110196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4</a:t>
              </a:r>
              <a:endParaRPr lang="fr-FR" sz="2400" b="1" dirty="0">
                <a:solidFill>
                  <a:schemeClr val="tx1"/>
                </a:solidFill>
              </a:endParaRPr>
            </a:p>
          </p:txBody>
        </p:sp>
        <p:sp>
          <p:nvSpPr>
            <p:cNvPr id="17" name="Rectangle à coins arrondis 16"/>
            <p:cNvSpPr/>
            <p:nvPr/>
          </p:nvSpPr>
          <p:spPr>
            <a:xfrm>
              <a:off x="1807114" y="5525744"/>
              <a:ext cx="468923" cy="476738"/>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8" name="Rectangle à coins arrondis 17"/>
            <p:cNvSpPr/>
            <p:nvPr/>
          </p:nvSpPr>
          <p:spPr>
            <a:xfrm>
              <a:off x="1482775" y="6025935"/>
              <a:ext cx="1117600"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x</a:t>
              </a:r>
              <a:r>
                <a:rPr lang="fr-FR" sz="2400" b="1" dirty="0" smtClean="0">
                  <a:solidFill>
                    <a:schemeClr val="tx1"/>
                  </a:solidFill>
                </a:rPr>
                <a:t> </a:t>
              </a:r>
              <a:r>
                <a:rPr lang="fr-FR" sz="2400" b="1" dirty="0" err="1" smtClean="0">
                  <a:solidFill>
                    <a:schemeClr val="tx1"/>
                  </a:solidFill>
                </a:rPr>
                <a:t>x</a:t>
              </a:r>
              <a:r>
                <a:rPr lang="fr-FR" sz="2400" b="1" dirty="0" smtClean="0">
                  <a:solidFill>
                    <a:schemeClr val="tx1"/>
                  </a:solidFill>
                </a:rPr>
                <a:t> </a:t>
              </a:r>
              <a:r>
                <a:rPr lang="fr-FR" sz="2400" b="1" dirty="0" err="1" smtClean="0">
                  <a:solidFill>
                    <a:schemeClr val="tx1"/>
                  </a:solidFill>
                </a:rPr>
                <a:t>x</a:t>
              </a:r>
              <a:r>
                <a:rPr lang="fr-FR" sz="2400" b="1" dirty="0" smtClean="0">
                  <a:solidFill>
                    <a:schemeClr val="tx1"/>
                  </a:solidFill>
                </a:rPr>
                <a:t> </a:t>
              </a:r>
              <a:endParaRPr lang="fr-FR" sz="2400" b="1" dirty="0">
                <a:solidFill>
                  <a:schemeClr val="tx1"/>
                </a:solidFill>
              </a:endParaRPr>
            </a:p>
          </p:txBody>
        </p:sp>
      </p:grpSp>
      <p:grpSp>
        <p:nvGrpSpPr>
          <p:cNvPr id="25" name="Groupe 24"/>
          <p:cNvGrpSpPr/>
          <p:nvPr/>
        </p:nvGrpSpPr>
        <p:grpSpPr>
          <a:xfrm>
            <a:off x="5729187" y="5037280"/>
            <a:ext cx="3012725" cy="1465393"/>
            <a:chOff x="5729187" y="5037280"/>
            <a:chExt cx="3012725" cy="1465393"/>
          </a:xfrm>
        </p:grpSpPr>
        <p:sp>
          <p:nvSpPr>
            <p:cNvPr id="19" name="Rectangle à coins arrondis 18"/>
            <p:cNvSpPr/>
            <p:nvPr/>
          </p:nvSpPr>
          <p:spPr>
            <a:xfrm>
              <a:off x="6846682" y="5037280"/>
              <a:ext cx="1117600"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6 5 3 2</a:t>
              </a:r>
              <a:endParaRPr lang="fr-FR" sz="2400" b="1" dirty="0">
                <a:solidFill>
                  <a:schemeClr val="tx1"/>
                </a:solidFill>
              </a:endParaRPr>
            </a:p>
          </p:txBody>
        </p:sp>
        <p:sp>
          <p:nvSpPr>
            <p:cNvPr id="20" name="Rectangle à coins arrondis 19"/>
            <p:cNvSpPr/>
            <p:nvPr/>
          </p:nvSpPr>
          <p:spPr>
            <a:xfrm>
              <a:off x="5729187" y="5525744"/>
              <a:ext cx="1441834"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D V x </a:t>
              </a:r>
              <a:r>
                <a:rPr lang="fr-FR" sz="2400" b="1" dirty="0" err="1" smtClean="0">
                  <a:solidFill>
                    <a:schemeClr val="tx1"/>
                  </a:solidFill>
                </a:rPr>
                <a:t>x</a:t>
              </a:r>
              <a:endParaRPr lang="fr-FR" sz="2400" b="1" dirty="0">
                <a:solidFill>
                  <a:schemeClr val="tx1"/>
                </a:solidFill>
              </a:endParaRPr>
            </a:p>
          </p:txBody>
        </p:sp>
        <p:sp>
          <p:nvSpPr>
            <p:cNvPr id="21" name="Rectangle à coins arrondis 20"/>
            <p:cNvSpPr/>
            <p:nvPr/>
          </p:nvSpPr>
          <p:spPr>
            <a:xfrm>
              <a:off x="7639944" y="5525744"/>
              <a:ext cx="110196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4</a:t>
              </a:r>
              <a:endParaRPr lang="fr-FR" sz="2400" b="1" dirty="0">
                <a:solidFill>
                  <a:schemeClr val="tx1"/>
                </a:solidFill>
              </a:endParaRPr>
            </a:p>
          </p:txBody>
        </p:sp>
        <p:sp>
          <p:nvSpPr>
            <p:cNvPr id="22" name="Rectangle à coins arrondis 21"/>
            <p:cNvSpPr/>
            <p:nvPr/>
          </p:nvSpPr>
          <p:spPr>
            <a:xfrm>
              <a:off x="7171021" y="5525744"/>
              <a:ext cx="468923" cy="476738"/>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23" name="Rectangle à coins arrondis 22"/>
            <p:cNvSpPr/>
            <p:nvPr/>
          </p:nvSpPr>
          <p:spPr>
            <a:xfrm>
              <a:off x="6846682" y="6025935"/>
              <a:ext cx="1117600"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x</a:t>
              </a:r>
              <a:r>
                <a:rPr lang="fr-FR" sz="2400" b="1" dirty="0" smtClean="0">
                  <a:solidFill>
                    <a:schemeClr val="tx1"/>
                  </a:solidFill>
                </a:rPr>
                <a:t> </a:t>
              </a:r>
              <a:r>
                <a:rPr lang="fr-FR" sz="2400" b="1" dirty="0" err="1" smtClean="0">
                  <a:solidFill>
                    <a:schemeClr val="tx1"/>
                  </a:solidFill>
                </a:rPr>
                <a:t>x</a:t>
              </a:r>
              <a:r>
                <a:rPr lang="fr-FR" sz="2400" b="1" dirty="0" smtClean="0">
                  <a:solidFill>
                    <a:schemeClr val="tx1"/>
                  </a:solidFill>
                </a:rPr>
                <a:t> </a:t>
              </a:r>
              <a:endParaRPr lang="fr-FR" sz="2400" b="1" dirty="0">
                <a:solidFill>
                  <a:schemeClr val="tx1"/>
                </a:solidFill>
              </a:endParaRPr>
            </a:p>
          </p:txBody>
        </p:sp>
      </p:grpSp>
      <p:sp>
        <p:nvSpPr>
          <p:cNvPr id="24" name="ZoneTexte 23"/>
          <p:cNvSpPr txBox="1"/>
          <p:nvPr/>
        </p:nvSpPr>
        <p:spPr>
          <a:xfrm>
            <a:off x="4180738" y="5553061"/>
            <a:ext cx="648677" cy="461665"/>
          </a:xfrm>
          <a:prstGeom prst="rect">
            <a:avLst/>
          </a:prstGeom>
          <a:noFill/>
        </p:spPr>
        <p:txBody>
          <a:bodyPr wrap="square" rtlCol="0">
            <a:spAutoFit/>
          </a:bodyPr>
          <a:lstStyle/>
          <a:p>
            <a:r>
              <a:rPr lang="fr-FR" sz="2400" b="1" dirty="0" smtClean="0"/>
              <a:t>OU</a:t>
            </a:r>
            <a:endParaRPr lang="fr-FR" sz="2400" b="1" dirty="0"/>
          </a:p>
        </p:txBody>
      </p:sp>
    </p:spTree>
    <p:extLst>
      <p:ext uri="{BB962C8B-B14F-4D97-AF65-F5344CB8AC3E}">
        <p14:creationId xmlns:p14="http://schemas.microsoft.com/office/powerpoint/2010/main" val="1970338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Effect transition="in" filter="fade">
                                      <p:cBhvr>
                                        <p:cTn id="41" dur="500"/>
                                        <p:tgtEl>
                                          <p:spTgt spid="11"/>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p:cTn id="50" dur="500" fill="hold"/>
                                        <p:tgtEl>
                                          <p:spTgt spid="12"/>
                                        </p:tgtEl>
                                        <p:attrNameLst>
                                          <p:attrName>ppt_w</p:attrName>
                                        </p:attrNameLst>
                                      </p:cBhvr>
                                      <p:tavLst>
                                        <p:tav tm="0">
                                          <p:val>
                                            <p:fltVal val="0"/>
                                          </p:val>
                                        </p:tav>
                                        <p:tav tm="100000">
                                          <p:val>
                                            <p:strVal val="#ppt_w"/>
                                          </p:val>
                                        </p:tav>
                                      </p:tavLst>
                                    </p:anim>
                                    <p:anim calcmode="lin" valueType="num">
                                      <p:cBhvr>
                                        <p:cTn id="51" dur="500" fill="hold"/>
                                        <p:tgtEl>
                                          <p:spTgt spid="12"/>
                                        </p:tgtEl>
                                        <p:attrNameLst>
                                          <p:attrName>ppt_h</p:attrName>
                                        </p:attrNameLst>
                                      </p:cBhvr>
                                      <p:tavLst>
                                        <p:tav tm="0">
                                          <p:val>
                                            <p:fltVal val="0"/>
                                          </p:val>
                                        </p:tav>
                                        <p:tav tm="100000">
                                          <p:val>
                                            <p:strVal val="#ppt_h"/>
                                          </p:val>
                                        </p:tav>
                                      </p:tavLst>
                                    </p:anim>
                                    <p:animEffect transition="in" filter="fade">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nodeType="click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p:cTn id="61" dur="500" fill="hold"/>
                                        <p:tgtEl>
                                          <p:spTgt spid="13"/>
                                        </p:tgtEl>
                                        <p:attrNameLst>
                                          <p:attrName>ppt_w</p:attrName>
                                        </p:attrNameLst>
                                      </p:cBhvr>
                                      <p:tavLst>
                                        <p:tav tm="0">
                                          <p:val>
                                            <p:fltVal val="0"/>
                                          </p:val>
                                        </p:tav>
                                        <p:tav tm="100000">
                                          <p:val>
                                            <p:strVal val="#ppt_w"/>
                                          </p:val>
                                        </p:tav>
                                      </p:tavLst>
                                    </p:anim>
                                    <p:anim calcmode="lin" valueType="num">
                                      <p:cBhvr>
                                        <p:cTn id="62" dur="500" fill="hold"/>
                                        <p:tgtEl>
                                          <p:spTgt spid="13"/>
                                        </p:tgtEl>
                                        <p:attrNameLst>
                                          <p:attrName>ppt_h</p:attrName>
                                        </p:attrNameLst>
                                      </p:cBhvr>
                                      <p:tavLst>
                                        <p:tav tm="0">
                                          <p:val>
                                            <p:fltVal val="0"/>
                                          </p:val>
                                        </p:tav>
                                        <p:tav tm="100000">
                                          <p:val>
                                            <p:strVal val="#ppt_h"/>
                                          </p:val>
                                        </p:tav>
                                      </p:tavLst>
                                    </p:anim>
                                    <p:animEffect transition="in" filter="fade">
                                      <p:cBhvr>
                                        <p:cTn id="63" dur="500"/>
                                        <p:tgtEl>
                                          <p:spTgt spid="13"/>
                                        </p:tgtEl>
                                      </p:cBhvr>
                                    </p:animEffect>
                                  </p:childTnLst>
                                </p:cTn>
                              </p:par>
                            </p:childTnLst>
                          </p:cTn>
                        </p:par>
                      </p:childTnLst>
                    </p:cTn>
                  </p:par>
                  <p:par>
                    <p:cTn id="64" fill="hold">
                      <p:stCondLst>
                        <p:cond delay="indefinite"/>
                      </p:stCondLst>
                      <p:childTnLst>
                        <p:par>
                          <p:cTn id="65" fill="hold">
                            <p:stCondLst>
                              <p:cond delay="0"/>
                            </p:stCondLst>
                            <p:childTnLst>
                              <p:par>
                                <p:cTn id="66" presetID="53" presetClass="entr" presetSubtype="16" fill="hold" grpId="0" nodeType="clickEffect">
                                  <p:stCondLst>
                                    <p:cond delay="0"/>
                                  </p:stCondLst>
                                  <p:childTnLst>
                                    <p:set>
                                      <p:cBhvr>
                                        <p:cTn id="67" dur="1" fill="hold">
                                          <p:stCondLst>
                                            <p:cond delay="0"/>
                                          </p:stCondLst>
                                        </p:cTn>
                                        <p:tgtEl>
                                          <p:spTgt spid="24"/>
                                        </p:tgtEl>
                                        <p:attrNameLst>
                                          <p:attrName>style.visibility</p:attrName>
                                        </p:attrNameLst>
                                      </p:cBhvr>
                                      <p:to>
                                        <p:strVal val="visible"/>
                                      </p:to>
                                    </p:set>
                                    <p:anim calcmode="lin" valueType="num">
                                      <p:cBhvr>
                                        <p:cTn id="68" dur="500" fill="hold"/>
                                        <p:tgtEl>
                                          <p:spTgt spid="24"/>
                                        </p:tgtEl>
                                        <p:attrNameLst>
                                          <p:attrName>ppt_w</p:attrName>
                                        </p:attrNameLst>
                                      </p:cBhvr>
                                      <p:tavLst>
                                        <p:tav tm="0">
                                          <p:val>
                                            <p:fltVal val="0"/>
                                          </p:val>
                                        </p:tav>
                                        <p:tav tm="100000">
                                          <p:val>
                                            <p:strVal val="#ppt_w"/>
                                          </p:val>
                                        </p:tav>
                                      </p:tavLst>
                                    </p:anim>
                                    <p:anim calcmode="lin" valueType="num">
                                      <p:cBhvr>
                                        <p:cTn id="69" dur="500" fill="hold"/>
                                        <p:tgtEl>
                                          <p:spTgt spid="24"/>
                                        </p:tgtEl>
                                        <p:attrNameLst>
                                          <p:attrName>ppt_h</p:attrName>
                                        </p:attrNameLst>
                                      </p:cBhvr>
                                      <p:tavLst>
                                        <p:tav tm="0">
                                          <p:val>
                                            <p:fltVal val="0"/>
                                          </p:val>
                                        </p:tav>
                                        <p:tav tm="100000">
                                          <p:val>
                                            <p:strVal val="#ppt_h"/>
                                          </p:val>
                                        </p:tav>
                                      </p:tavLst>
                                    </p:anim>
                                    <p:animEffect transition="in" filter="fade">
                                      <p:cBhvr>
                                        <p:cTn id="70" dur="500"/>
                                        <p:tgtEl>
                                          <p:spTgt spid="24"/>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nodeType="clickEffect">
                                  <p:stCondLst>
                                    <p:cond delay="0"/>
                                  </p:stCondLst>
                                  <p:childTnLst>
                                    <p:set>
                                      <p:cBhvr>
                                        <p:cTn id="74" dur="1" fill="hold">
                                          <p:stCondLst>
                                            <p:cond delay="0"/>
                                          </p:stCondLst>
                                        </p:cTn>
                                        <p:tgtEl>
                                          <p:spTgt spid="25"/>
                                        </p:tgtEl>
                                        <p:attrNameLst>
                                          <p:attrName>style.visibility</p:attrName>
                                        </p:attrNameLst>
                                      </p:cBhvr>
                                      <p:to>
                                        <p:strVal val="visible"/>
                                      </p:to>
                                    </p:set>
                                    <p:anim calcmode="lin" valueType="num">
                                      <p:cBhvr>
                                        <p:cTn id="75" dur="500" fill="hold"/>
                                        <p:tgtEl>
                                          <p:spTgt spid="25"/>
                                        </p:tgtEl>
                                        <p:attrNameLst>
                                          <p:attrName>ppt_w</p:attrName>
                                        </p:attrNameLst>
                                      </p:cBhvr>
                                      <p:tavLst>
                                        <p:tav tm="0">
                                          <p:val>
                                            <p:fltVal val="0"/>
                                          </p:val>
                                        </p:tav>
                                        <p:tav tm="100000">
                                          <p:val>
                                            <p:strVal val="#ppt_w"/>
                                          </p:val>
                                        </p:tav>
                                      </p:tavLst>
                                    </p:anim>
                                    <p:anim calcmode="lin" valueType="num">
                                      <p:cBhvr>
                                        <p:cTn id="76" dur="500" fill="hold"/>
                                        <p:tgtEl>
                                          <p:spTgt spid="25"/>
                                        </p:tgtEl>
                                        <p:attrNameLst>
                                          <p:attrName>ppt_h</p:attrName>
                                        </p:attrNameLst>
                                      </p:cBhvr>
                                      <p:tavLst>
                                        <p:tav tm="0">
                                          <p:val>
                                            <p:fltVal val="0"/>
                                          </p:val>
                                        </p:tav>
                                        <p:tav tm="100000">
                                          <p:val>
                                            <p:strVal val="#ppt_h"/>
                                          </p:val>
                                        </p:tav>
                                      </p:tavLst>
                                    </p:anim>
                                    <p:animEffect transition="in" filter="fade">
                                      <p:cBhvr>
                                        <p:cTn id="7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30659" y="848497"/>
            <a:ext cx="11640065" cy="5782961"/>
          </a:xfrm>
        </p:spPr>
        <p:txBody>
          <a:bodyPr>
            <a:normAutofit/>
          </a:bodyPr>
          <a:lstStyle/>
          <a:p>
            <a:r>
              <a:rPr lang="fr-FR" b="1" dirty="0" smtClean="0"/>
              <a:t>L’exploitation des règles d’entame par le partenaire</a:t>
            </a:r>
          </a:p>
          <a:p>
            <a:pPr algn="l"/>
            <a:r>
              <a:rPr lang="fr-FR" b="1" dirty="0" smtClean="0"/>
              <a:t>III - Eviter de bloquer la couleur entamée</a:t>
            </a:r>
          </a:p>
          <a:p>
            <a:pPr algn="l"/>
            <a:r>
              <a:rPr lang="fr-FR" dirty="0" smtClean="0"/>
              <a:t>	Un déclarant qui détiendrait :</a:t>
            </a:r>
          </a:p>
          <a:p>
            <a:pPr algn="l"/>
            <a:endParaRPr lang="fr-FR" dirty="0"/>
          </a:p>
          <a:p>
            <a:pPr algn="l"/>
            <a:endParaRPr lang="fr-FR" dirty="0" smtClean="0"/>
          </a:p>
          <a:p>
            <a:pPr algn="l"/>
            <a:endParaRPr lang="fr-FR" dirty="0"/>
          </a:p>
          <a:p>
            <a:pPr algn="l"/>
            <a:r>
              <a:rPr lang="fr-FR" dirty="0"/>
              <a:t>j</a:t>
            </a:r>
            <a:r>
              <a:rPr lang="fr-FR" dirty="0" smtClean="0"/>
              <a:t>ouerait sa petite carte pour l’As et le 4 vers sa main pour éviter le blocage de la couleur.</a:t>
            </a:r>
            <a:endParaRPr lang="fr-FR" dirty="0"/>
          </a:p>
          <a:p>
            <a:pPr algn="l"/>
            <a:r>
              <a:rPr lang="fr-FR" dirty="0" smtClean="0"/>
              <a:t>	Le joueur qui entame ne connaît pas les cartes que possède le partenaire et son entame du Roi risque de créer un blocage de la couleur.</a:t>
            </a:r>
            <a:endParaRPr lang="fr-FR" b="1" dirty="0"/>
          </a:p>
        </p:txBody>
      </p:sp>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3</a:t>
            </a:r>
            <a:endParaRPr lang="fr-FR" sz="4000" dirty="0">
              <a:latin typeface="+mn-lt"/>
            </a:endParaRPr>
          </a:p>
        </p:txBody>
      </p:sp>
      <p:grpSp>
        <p:nvGrpSpPr>
          <p:cNvPr id="4" name="Groupe 3"/>
          <p:cNvGrpSpPr/>
          <p:nvPr/>
        </p:nvGrpSpPr>
        <p:grpSpPr>
          <a:xfrm>
            <a:off x="1275914" y="2161219"/>
            <a:ext cx="1441834" cy="1465653"/>
            <a:chOff x="1275914" y="2161219"/>
            <a:chExt cx="1441834" cy="1465653"/>
          </a:xfrm>
        </p:grpSpPr>
        <p:sp>
          <p:nvSpPr>
            <p:cNvPr id="5" name="Rectangle à coins arrondis 4"/>
            <p:cNvSpPr/>
            <p:nvPr/>
          </p:nvSpPr>
          <p:spPr>
            <a:xfrm>
              <a:off x="1438031" y="2161219"/>
              <a:ext cx="1117600"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4</a:t>
              </a:r>
              <a:endParaRPr lang="fr-FR" sz="2400" b="1" dirty="0">
                <a:solidFill>
                  <a:schemeClr val="tx1"/>
                </a:solidFill>
              </a:endParaRPr>
            </a:p>
          </p:txBody>
        </p:sp>
        <p:sp>
          <p:nvSpPr>
            <p:cNvPr id="6" name="Rectangle à coins arrondis 5"/>
            <p:cNvSpPr/>
            <p:nvPr/>
          </p:nvSpPr>
          <p:spPr>
            <a:xfrm>
              <a:off x="1275914" y="3150134"/>
              <a:ext cx="1441834"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D V x</a:t>
              </a:r>
              <a:endParaRPr lang="fr-FR" sz="2400" b="1" dirty="0">
                <a:solidFill>
                  <a:schemeClr val="tx1"/>
                </a:solidFill>
              </a:endParaRPr>
            </a:p>
          </p:txBody>
        </p:sp>
        <p:sp>
          <p:nvSpPr>
            <p:cNvPr id="9" name="Rectangle à coins arrondis 8"/>
            <p:cNvSpPr/>
            <p:nvPr/>
          </p:nvSpPr>
          <p:spPr>
            <a:xfrm>
              <a:off x="1762370" y="2649683"/>
              <a:ext cx="468923" cy="476738"/>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grpSp>
      <p:grpSp>
        <p:nvGrpSpPr>
          <p:cNvPr id="7" name="Groupe 6"/>
          <p:cNvGrpSpPr/>
          <p:nvPr/>
        </p:nvGrpSpPr>
        <p:grpSpPr>
          <a:xfrm>
            <a:off x="6639821" y="2153671"/>
            <a:ext cx="1441834" cy="1473202"/>
            <a:chOff x="6639821" y="2153671"/>
            <a:chExt cx="1441834" cy="1473202"/>
          </a:xfrm>
        </p:grpSpPr>
        <p:sp>
          <p:nvSpPr>
            <p:cNvPr id="12" name="Rectangle à coins arrondis 11"/>
            <p:cNvSpPr/>
            <p:nvPr/>
          </p:nvSpPr>
          <p:spPr>
            <a:xfrm>
              <a:off x="6639821" y="3150135"/>
              <a:ext cx="1441834"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D V x </a:t>
              </a:r>
              <a:r>
                <a:rPr lang="fr-FR" sz="2400" b="1" dirty="0" err="1" smtClean="0">
                  <a:solidFill>
                    <a:schemeClr val="tx1"/>
                  </a:solidFill>
                </a:rPr>
                <a:t>x</a:t>
              </a:r>
              <a:endParaRPr lang="fr-FR" sz="2400" b="1" dirty="0">
                <a:solidFill>
                  <a:schemeClr val="tx1"/>
                </a:solidFill>
              </a:endParaRPr>
            </a:p>
          </p:txBody>
        </p:sp>
        <p:sp>
          <p:nvSpPr>
            <p:cNvPr id="13" name="Rectangle à coins arrondis 12"/>
            <p:cNvSpPr/>
            <p:nvPr/>
          </p:nvSpPr>
          <p:spPr>
            <a:xfrm>
              <a:off x="6809754" y="2153671"/>
              <a:ext cx="110196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4</a:t>
              </a:r>
              <a:endParaRPr lang="fr-FR" sz="2400" b="1" dirty="0">
                <a:solidFill>
                  <a:schemeClr val="tx1"/>
                </a:solidFill>
              </a:endParaRPr>
            </a:p>
          </p:txBody>
        </p:sp>
        <p:sp>
          <p:nvSpPr>
            <p:cNvPr id="14" name="Rectangle à coins arrondis 13"/>
            <p:cNvSpPr/>
            <p:nvPr/>
          </p:nvSpPr>
          <p:spPr>
            <a:xfrm>
              <a:off x="7126277" y="2649683"/>
              <a:ext cx="468923" cy="476738"/>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grpSp>
      <p:sp>
        <p:nvSpPr>
          <p:cNvPr id="16" name="ZoneTexte 15"/>
          <p:cNvSpPr txBox="1"/>
          <p:nvPr/>
        </p:nvSpPr>
        <p:spPr>
          <a:xfrm>
            <a:off x="4184513" y="2688209"/>
            <a:ext cx="648677" cy="461665"/>
          </a:xfrm>
          <a:prstGeom prst="rect">
            <a:avLst/>
          </a:prstGeom>
          <a:noFill/>
        </p:spPr>
        <p:txBody>
          <a:bodyPr wrap="square" rtlCol="0">
            <a:spAutoFit/>
          </a:bodyPr>
          <a:lstStyle/>
          <a:p>
            <a:r>
              <a:rPr lang="fr-FR" sz="2400" b="1" dirty="0" smtClean="0"/>
              <a:t>OU</a:t>
            </a:r>
            <a:endParaRPr lang="fr-FR" sz="2400" b="1" dirty="0"/>
          </a:p>
        </p:txBody>
      </p:sp>
      <p:sp>
        <p:nvSpPr>
          <p:cNvPr id="17" name="ZoneTexte 16"/>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Tree>
    <p:extLst>
      <p:ext uri="{BB962C8B-B14F-4D97-AF65-F5344CB8AC3E}">
        <p14:creationId xmlns:p14="http://schemas.microsoft.com/office/powerpoint/2010/main" val="1760922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p:cTn id="18" dur="500" fill="hold"/>
                                        <p:tgtEl>
                                          <p:spTgt spid="16"/>
                                        </p:tgtEl>
                                        <p:attrNameLst>
                                          <p:attrName>ppt_w</p:attrName>
                                        </p:attrNameLst>
                                      </p:cBhvr>
                                      <p:tavLst>
                                        <p:tav tm="0">
                                          <p:val>
                                            <p:fltVal val="0"/>
                                          </p:val>
                                        </p:tav>
                                        <p:tav tm="100000">
                                          <p:val>
                                            <p:strVal val="#ppt_w"/>
                                          </p:val>
                                        </p:tav>
                                      </p:tavLst>
                                    </p:anim>
                                    <p:anim calcmode="lin" valueType="num">
                                      <p:cBhvr>
                                        <p:cTn id="19" dur="500" fill="hold"/>
                                        <p:tgtEl>
                                          <p:spTgt spid="16"/>
                                        </p:tgtEl>
                                        <p:attrNameLst>
                                          <p:attrName>ppt_h</p:attrName>
                                        </p:attrNameLst>
                                      </p:cBhvr>
                                      <p:tavLst>
                                        <p:tav tm="0">
                                          <p:val>
                                            <p:fltVal val="0"/>
                                          </p:val>
                                        </p:tav>
                                        <p:tav tm="100000">
                                          <p:val>
                                            <p:strVal val="#ppt_h"/>
                                          </p:val>
                                        </p:tav>
                                      </p:tavLst>
                                    </p:anim>
                                    <p:animEffect transition="in" filter="fade">
                                      <p:cBhvr>
                                        <p:cTn id="20" dur="500"/>
                                        <p:tgtEl>
                                          <p:spTgt spid="16"/>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30659" y="848497"/>
            <a:ext cx="11640065" cy="5782961"/>
          </a:xfrm>
        </p:spPr>
        <p:txBody>
          <a:bodyPr>
            <a:normAutofit/>
          </a:bodyPr>
          <a:lstStyle/>
          <a:p>
            <a:r>
              <a:rPr lang="fr-FR" b="1" dirty="0" smtClean="0"/>
              <a:t>L’exploitation des règles d’entame par le partenaire</a:t>
            </a:r>
          </a:p>
          <a:p>
            <a:pPr algn="l"/>
            <a:r>
              <a:rPr lang="fr-FR" b="1" dirty="0" smtClean="0"/>
              <a:t>III - Eviter de bloquer la couleur entamée</a:t>
            </a:r>
            <a:endParaRPr lang="fr-FR" b="1" dirty="0"/>
          </a:p>
          <a:p>
            <a:r>
              <a:rPr lang="fr-FR" b="1" dirty="0" smtClean="0"/>
              <a:t>Exercice n° 5</a:t>
            </a:r>
          </a:p>
          <a:p>
            <a:pPr algn="l"/>
            <a:r>
              <a:rPr lang="fr-FR" dirty="0" smtClean="0"/>
              <a:t>	Quelle carte fournissez-vous sur l’entame de votre partenaire ? Combien espérez-vous réaliser de levées dans la couleur ?</a:t>
            </a:r>
            <a:endParaRPr lang="fr-FR" dirty="0"/>
          </a:p>
          <a:p>
            <a:pPr algn="l"/>
            <a:endParaRPr lang="fr-FR" sz="1000" dirty="0" smtClean="0"/>
          </a:p>
          <a:p>
            <a:pPr algn="l"/>
            <a:endParaRPr lang="fr-FR" sz="1000" dirty="0"/>
          </a:p>
          <a:p>
            <a:pPr algn="l"/>
            <a:endParaRPr lang="fr-FR" sz="1000" dirty="0" smtClean="0"/>
          </a:p>
        </p:txBody>
      </p:sp>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3</a:t>
            </a:r>
            <a:endParaRPr lang="fr-FR" sz="4000" dirty="0">
              <a:latin typeface="+mn-lt"/>
            </a:endParaRPr>
          </a:p>
        </p:txBody>
      </p:sp>
      <p:sp>
        <p:nvSpPr>
          <p:cNvPr id="9" name="ZoneTexte 8"/>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26" name="ZoneTexte 25"/>
          <p:cNvSpPr txBox="1"/>
          <p:nvPr/>
        </p:nvSpPr>
        <p:spPr>
          <a:xfrm>
            <a:off x="3553121" y="2929473"/>
            <a:ext cx="8250141" cy="1938992"/>
          </a:xfrm>
          <a:prstGeom prst="rect">
            <a:avLst/>
          </a:prstGeom>
          <a:noFill/>
        </p:spPr>
        <p:txBody>
          <a:bodyPr wrap="square" rtlCol="0">
            <a:spAutoFit/>
          </a:bodyPr>
          <a:lstStyle/>
          <a:p>
            <a:r>
              <a:rPr lang="fr-FR" sz="2400" dirty="0" smtClean="0"/>
              <a:t>Si vous fournissez le 4, vous serez ensuite bloqué en main.</a:t>
            </a:r>
          </a:p>
          <a:p>
            <a:r>
              <a:rPr lang="fr-FR" sz="2400" dirty="0" smtClean="0"/>
              <a:t>Votre partenaire ayant au moins quatre cartes, le déclarant en a au plus trois. </a:t>
            </a:r>
          </a:p>
          <a:p>
            <a:r>
              <a:rPr lang="fr-FR" sz="2400" dirty="0"/>
              <a:t>E</a:t>
            </a:r>
            <a:r>
              <a:rPr lang="fr-FR" sz="2400" dirty="0" smtClean="0"/>
              <a:t>n surprenant la Dame de l’As pour ensuite jouer le Roi et le 4, vous permettrez à votre partenaire de réaliser toutes ses levées</a:t>
            </a:r>
            <a:endParaRPr lang="fr-FR" sz="2400" dirty="0"/>
          </a:p>
        </p:txBody>
      </p:sp>
      <p:grpSp>
        <p:nvGrpSpPr>
          <p:cNvPr id="8" name="Groupe 7"/>
          <p:cNvGrpSpPr/>
          <p:nvPr/>
        </p:nvGrpSpPr>
        <p:grpSpPr>
          <a:xfrm>
            <a:off x="230659" y="3189074"/>
            <a:ext cx="3255001" cy="1465393"/>
            <a:chOff x="230659" y="3189074"/>
            <a:chExt cx="3255001" cy="1465393"/>
          </a:xfrm>
        </p:grpSpPr>
        <p:sp>
          <p:nvSpPr>
            <p:cNvPr id="4" name="Rectangle à coins arrondis 3"/>
            <p:cNvSpPr/>
            <p:nvPr/>
          </p:nvSpPr>
          <p:spPr>
            <a:xfrm>
              <a:off x="1590430" y="3189074"/>
              <a:ext cx="1117600"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5 3 2</a:t>
              </a:r>
              <a:endParaRPr lang="fr-FR" sz="2400" b="1" dirty="0">
                <a:solidFill>
                  <a:schemeClr val="tx1"/>
                </a:solidFill>
              </a:endParaRPr>
            </a:p>
          </p:txBody>
        </p:sp>
        <p:sp>
          <p:nvSpPr>
            <p:cNvPr id="5" name="Rectangle à coins arrondis 4"/>
            <p:cNvSpPr/>
            <p:nvPr/>
          </p:nvSpPr>
          <p:spPr>
            <a:xfrm>
              <a:off x="230659" y="3677538"/>
              <a:ext cx="1684110"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a:t>
              </a:r>
              <a:r>
                <a:rPr lang="fr-FR" sz="2400" b="1" dirty="0" smtClean="0">
                  <a:solidFill>
                    <a:schemeClr val="accent1">
                      <a:lumMod val="20000"/>
                      <a:lumOff val="80000"/>
                    </a:schemeClr>
                  </a:solidFill>
                </a:rPr>
                <a:t>V 10 x (x)</a:t>
              </a:r>
              <a:endParaRPr lang="fr-FR" sz="2400" b="1" dirty="0">
                <a:solidFill>
                  <a:schemeClr val="accent1">
                    <a:lumMod val="20000"/>
                    <a:lumOff val="80000"/>
                  </a:schemeClr>
                </a:solidFill>
              </a:endParaRPr>
            </a:p>
          </p:txBody>
        </p:sp>
        <p:sp>
          <p:nvSpPr>
            <p:cNvPr id="6" name="Rectangle à coins arrondis 5"/>
            <p:cNvSpPr/>
            <p:nvPr/>
          </p:nvSpPr>
          <p:spPr>
            <a:xfrm>
              <a:off x="2383692" y="3677538"/>
              <a:ext cx="110196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R 4</a:t>
              </a:r>
              <a:endParaRPr lang="fr-FR" sz="2400" b="1" dirty="0">
                <a:solidFill>
                  <a:schemeClr val="tx1"/>
                </a:solidFill>
              </a:endParaRPr>
            </a:p>
          </p:txBody>
        </p:sp>
        <p:sp>
          <p:nvSpPr>
            <p:cNvPr id="7" name="Rectangle à coins arrondis 6"/>
            <p:cNvSpPr/>
            <p:nvPr/>
          </p:nvSpPr>
          <p:spPr>
            <a:xfrm>
              <a:off x="1914769" y="3677538"/>
              <a:ext cx="468923" cy="476738"/>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25" name="Rectangle à coins arrondis 24"/>
            <p:cNvSpPr/>
            <p:nvPr/>
          </p:nvSpPr>
          <p:spPr>
            <a:xfrm>
              <a:off x="230659" y="3677538"/>
              <a:ext cx="1684110"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V 10 x (x)</a:t>
              </a:r>
              <a:endParaRPr lang="fr-FR" sz="2400" b="1" dirty="0">
                <a:solidFill>
                  <a:schemeClr val="tx1"/>
                </a:solidFill>
              </a:endParaRPr>
            </a:p>
          </p:txBody>
        </p:sp>
        <p:sp>
          <p:nvSpPr>
            <p:cNvPr id="27" name="Rectangle à coins arrondis 26"/>
            <p:cNvSpPr/>
            <p:nvPr/>
          </p:nvSpPr>
          <p:spPr>
            <a:xfrm>
              <a:off x="1590430" y="4177729"/>
              <a:ext cx="1117600"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x </a:t>
              </a:r>
              <a:r>
                <a:rPr lang="fr-FR" sz="2400" b="1" dirty="0" err="1" smtClean="0">
                  <a:solidFill>
                    <a:schemeClr val="tx1"/>
                  </a:solidFill>
                </a:rPr>
                <a:t>x</a:t>
              </a:r>
              <a:r>
                <a:rPr lang="fr-FR" sz="2400" b="1" dirty="0" smtClean="0">
                  <a:solidFill>
                    <a:schemeClr val="tx1"/>
                  </a:solidFill>
                </a:rPr>
                <a:t> (x)</a:t>
              </a:r>
              <a:endParaRPr lang="fr-FR" sz="2400" b="1" dirty="0">
                <a:solidFill>
                  <a:schemeClr val="tx1"/>
                </a:solidFill>
              </a:endParaRPr>
            </a:p>
          </p:txBody>
        </p:sp>
      </p:grpSp>
      <p:sp>
        <p:nvSpPr>
          <p:cNvPr id="33" name="ZoneTexte 32"/>
          <p:cNvSpPr txBox="1"/>
          <p:nvPr/>
        </p:nvSpPr>
        <p:spPr>
          <a:xfrm>
            <a:off x="3553121" y="4919008"/>
            <a:ext cx="8250141" cy="1938992"/>
          </a:xfrm>
          <a:prstGeom prst="rect">
            <a:avLst/>
          </a:prstGeom>
          <a:noFill/>
        </p:spPr>
        <p:txBody>
          <a:bodyPr wrap="square" rtlCol="0">
            <a:spAutoFit/>
          </a:bodyPr>
          <a:lstStyle/>
          <a:p>
            <a:r>
              <a:rPr lang="fr-FR" sz="2400" dirty="0" smtClean="0"/>
              <a:t>Si vous fournissez le 4, vous serez ensuite bloqué en main.</a:t>
            </a:r>
          </a:p>
          <a:p>
            <a:r>
              <a:rPr lang="fr-FR" sz="2400" dirty="0" smtClean="0"/>
              <a:t>De plus, si votre partenaire possède cinq cartes, la Dame de Sud sera seconde.</a:t>
            </a:r>
          </a:p>
          <a:p>
            <a:r>
              <a:rPr lang="fr-FR" sz="2400" dirty="0"/>
              <a:t>E</a:t>
            </a:r>
            <a:r>
              <a:rPr lang="fr-FR" sz="2400" dirty="0" smtClean="0"/>
              <a:t>n surprenant le Valet de l’As pour ensuite jouer le Roi et le 4, vous permettrez à votre partenaire de réaliser toutes ses levées</a:t>
            </a:r>
            <a:endParaRPr lang="fr-FR" sz="2400" dirty="0"/>
          </a:p>
        </p:txBody>
      </p:sp>
      <p:sp>
        <p:nvSpPr>
          <p:cNvPr id="10" name="Ellipse 9"/>
          <p:cNvSpPr/>
          <p:nvPr/>
        </p:nvSpPr>
        <p:spPr>
          <a:xfrm>
            <a:off x="343877" y="3774831"/>
            <a:ext cx="226646" cy="28916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1" name="Groupe 10"/>
          <p:cNvGrpSpPr/>
          <p:nvPr/>
        </p:nvGrpSpPr>
        <p:grpSpPr>
          <a:xfrm>
            <a:off x="230659" y="5178609"/>
            <a:ext cx="3255001" cy="1465393"/>
            <a:chOff x="230659" y="5178609"/>
            <a:chExt cx="3255001" cy="1465393"/>
          </a:xfrm>
        </p:grpSpPr>
        <p:sp>
          <p:nvSpPr>
            <p:cNvPr id="28" name="Rectangle à coins arrondis 27"/>
            <p:cNvSpPr/>
            <p:nvPr/>
          </p:nvSpPr>
          <p:spPr>
            <a:xfrm>
              <a:off x="1590430" y="5178609"/>
              <a:ext cx="1117600"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5 3 2</a:t>
              </a:r>
              <a:endParaRPr lang="fr-FR" sz="2400" b="1" dirty="0">
                <a:solidFill>
                  <a:schemeClr val="tx1"/>
                </a:solidFill>
              </a:endParaRPr>
            </a:p>
          </p:txBody>
        </p:sp>
        <p:sp>
          <p:nvSpPr>
            <p:cNvPr id="29" name="Rectangle à coins arrondis 28"/>
            <p:cNvSpPr/>
            <p:nvPr/>
          </p:nvSpPr>
          <p:spPr>
            <a:xfrm>
              <a:off x="230659" y="5667073"/>
              <a:ext cx="1684110"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V </a:t>
              </a:r>
              <a:r>
                <a:rPr lang="fr-FR" sz="2400" b="1" dirty="0" smtClean="0">
                  <a:solidFill>
                    <a:schemeClr val="accent1">
                      <a:lumMod val="20000"/>
                      <a:lumOff val="80000"/>
                    </a:schemeClr>
                  </a:solidFill>
                </a:rPr>
                <a:t>V 10 x (x)</a:t>
              </a:r>
              <a:endParaRPr lang="fr-FR" sz="2400" b="1" dirty="0">
                <a:solidFill>
                  <a:schemeClr val="accent1">
                    <a:lumMod val="20000"/>
                    <a:lumOff val="80000"/>
                  </a:schemeClr>
                </a:solidFill>
              </a:endParaRPr>
            </a:p>
          </p:txBody>
        </p:sp>
        <p:sp>
          <p:nvSpPr>
            <p:cNvPr id="30" name="Rectangle à coins arrondis 29"/>
            <p:cNvSpPr/>
            <p:nvPr/>
          </p:nvSpPr>
          <p:spPr>
            <a:xfrm>
              <a:off x="2383692" y="5667073"/>
              <a:ext cx="110196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R 4</a:t>
              </a:r>
              <a:endParaRPr lang="fr-FR" sz="2400" b="1" dirty="0">
                <a:solidFill>
                  <a:schemeClr val="tx1"/>
                </a:solidFill>
              </a:endParaRPr>
            </a:p>
          </p:txBody>
        </p:sp>
        <p:sp>
          <p:nvSpPr>
            <p:cNvPr id="31" name="Rectangle à coins arrondis 30"/>
            <p:cNvSpPr/>
            <p:nvPr/>
          </p:nvSpPr>
          <p:spPr>
            <a:xfrm>
              <a:off x="1914769" y="5667073"/>
              <a:ext cx="468923" cy="476738"/>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32" name="Rectangle à coins arrondis 31"/>
            <p:cNvSpPr/>
            <p:nvPr/>
          </p:nvSpPr>
          <p:spPr>
            <a:xfrm>
              <a:off x="230659" y="5667073"/>
              <a:ext cx="1684110"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V 10 9 7 6</a:t>
              </a:r>
              <a:endParaRPr lang="fr-FR" sz="2400" b="1" dirty="0">
                <a:solidFill>
                  <a:schemeClr val="tx1"/>
                </a:solidFill>
              </a:endParaRPr>
            </a:p>
          </p:txBody>
        </p:sp>
        <p:sp>
          <p:nvSpPr>
            <p:cNvPr id="34" name="Rectangle à coins arrondis 33"/>
            <p:cNvSpPr/>
            <p:nvPr/>
          </p:nvSpPr>
          <p:spPr>
            <a:xfrm>
              <a:off x="1590430" y="6167264"/>
              <a:ext cx="1117600"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8</a:t>
              </a:r>
              <a:endParaRPr lang="fr-FR" sz="2400" b="1" dirty="0">
                <a:solidFill>
                  <a:schemeClr val="tx1"/>
                </a:solidFill>
              </a:endParaRPr>
            </a:p>
          </p:txBody>
        </p:sp>
        <p:sp>
          <p:nvSpPr>
            <p:cNvPr id="21" name="Ellipse 20"/>
            <p:cNvSpPr/>
            <p:nvPr/>
          </p:nvSpPr>
          <p:spPr>
            <a:xfrm>
              <a:off x="433388" y="5743919"/>
              <a:ext cx="226646" cy="28916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1986898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6">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6">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Effect transition="in" filter="fade">
                                      <p:cBhvr>
                                        <p:cTn id="41" dur="500"/>
                                        <p:tgtEl>
                                          <p:spTgt spid="11"/>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33">
                                            <p:txEl>
                                              <p:pRg st="0" end="0"/>
                                            </p:txEl>
                                          </p:spTgt>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33">
                                            <p:txEl>
                                              <p:pRg st="1" end="1"/>
                                            </p:txEl>
                                          </p:spTgt>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3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30659" y="848497"/>
            <a:ext cx="11640065" cy="5782961"/>
          </a:xfrm>
        </p:spPr>
        <p:txBody>
          <a:bodyPr>
            <a:normAutofit/>
          </a:bodyPr>
          <a:lstStyle/>
          <a:p>
            <a:r>
              <a:rPr lang="fr-FR" b="1" dirty="0" smtClean="0"/>
              <a:t>L’exploitation des règles d’entame par le partenaire</a:t>
            </a:r>
          </a:p>
          <a:p>
            <a:pPr algn="l"/>
            <a:r>
              <a:rPr lang="fr-FR" b="1" dirty="0" smtClean="0"/>
              <a:t>IV – Les limites du déblocage</a:t>
            </a:r>
            <a:endParaRPr lang="fr-FR" b="1" dirty="0"/>
          </a:p>
          <a:p>
            <a:pPr algn="l"/>
            <a:r>
              <a:rPr lang="fr-FR" dirty="0" smtClean="0"/>
              <a:t>	Mais il peut arriver que vous ne puissiez pas débloquer une couleur sous peine d’offrir une levée au déclarant :</a:t>
            </a:r>
            <a:endParaRPr lang="fr-FR" dirty="0"/>
          </a:p>
          <a:p>
            <a:pPr algn="l"/>
            <a:endParaRPr lang="fr-FR" sz="1000" dirty="0" smtClean="0"/>
          </a:p>
          <a:p>
            <a:pPr algn="l"/>
            <a:endParaRPr lang="fr-FR" sz="1000" dirty="0"/>
          </a:p>
          <a:p>
            <a:pPr algn="l"/>
            <a:endParaRPr lang="fr-FR" sz="1000" dirty="0" smtClean="0"/>
          </a:p>
        </p:txBody>
      </p:sp>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3</a:t>
            </a:r>
            <a:endParaRPr lang="fr-FR" sz="4000" dirty="0">
              <a:latin typeface="+mn-lt"/>
            </a:endParaRPr>
          </a:p>
        </p:txBody>
      </p:sp>
      <p:sp>
        <p:nvSpPr>
          <p:cNvPr id="9" name="ZoneTexte 8"/>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8" name="Groupe 7"/>
          <p:cNvGrpSpPr/>
          <p:nvPr/>
        </p:nvGrpSpPr>
        <p:grpSpPr>
          <a:xfrm>
            <a:off x="258937" y="2462340"/>
            <a:ext cx="3242354" cy="965202"/>
            <a:chOff x="258937" y="2462340"/>
            <a:chExt cx="3242354" cy="965202"/>
          </a:xfrm>
        </p:grpSpPr>
        <p:sp>
          <p:nvSpPr>
            <p:cNvPr id="4" name="Rectangle à coins arrondis 3"/>
            <p:cNvSpPr/>
            <p:nvPr/>
          </p:nvSpPr>
          <p:spPr>
            <a:xfrm>
              <a:off x="1606061" y="2462340"/>
              <a:ext cx="1117600"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3 2</a:t>
              </a:r>
              <a:endParaRPr lang="fr-FR" sz="2400" b="1" dirty="0">
                <a:solidFill>
                  <a:schemeClr val="tx1"/>
                </a:solidFill>
              </a:endParaRPr>
            </a:p>
          </p:txBody>
        </p:sp>
        <p:sp>
          <p:nvSpPr>
            <p:cNvPr id="5" name="Rectangle à coins arrondis 4"/>
            <p:cNvSpPr/>
            <p:nvPr/>
          </p:nvSpPr>
          <p:spPr>
            <a:xfrm>
              <a:off x="268244" y="2950803"/>
              <a:ext cx="1684110"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V </a:t>
              </a:r>
              <a:r>
                <a:rPr lang="fr-FR" sz="2400" b="1" dirty="0" smtClean="0">
                  <a:solidFill>
                    <a:schemeClr val="accent1">
                      <a:lumMod val="20000"/>
                      <a:lumOff val="80000"/>
                    </a:schemeClr>
                  </a:solidFill>
                </a:rPr>
                <a:t>10 9 7 5</a:t>
              </a:r>
              <a:endParaRPr lang="fr-FR" sz="2400" b="1" dirty="0">
                <a:solidFill>
                  <a:schemeClr val="accent1">
                    <a:lumMod val="20000"/>
                    <a:lumOff val="80000"/>
                  </a:schemeClr>
                </a:solidFill>
              </a:endParaRPr>
            </a:p>
          </p:txBody>
        </p:sp>
        <p:sp>
          <p:nvSpPr>
            <p:cNvPr id="6" name="Rectangle à coins arrondis 5"/>
            <p:cNvSpPr/>
            <p:nvPr/>
          </p:nvSpPr>
          <p:spPr>
            <a:xfrm>
              <a:off x="2399323" y="2950804"/>
              <a:ext cx="110196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R 4</a:t>
              </a:r>
              <a:endParaRPr lang="fr-FR" sz="2400" b="1" dirty="0">
                <a:solidFill>
                  <a:schemeClr val="tx1"/>
                </a:solidFill>
              </a:endParaRPr>
            </a:p>
          </p:txBody>
        </p:sp>
        <p:sp>
          <p:nvSpPr>
            <p:cNvPr id="7" name="Rectangle à coins arrondis 6"/>
            <p:cNvSpPr/>
            <p:nvPr/>
          </p:nvSpPr>
          <p:spPr>
            <a:xfrm>
              <a:off x="1930400" y="2950804"/>
              <a:ext cx="468923" cy="476738"/>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25" name="Rectangle à coins arrondis 24"/>
            <p:cNvSpPr/>
            <p:nvPr/>
          </p:nvSpPr>
          <p:spPr>
            <a:xfrm>
              <a:off x="258937" y="2950802"/>
              <a:ext cx="1684110"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V 10 9 7 5</a:t>
              </a:r>
              <a:endParaRPr lang="fr-FR" sz="2400" b="1" dirty="0">
                <a:solidFill>
                  <a:schemeClr val="tx1"/>
                </a:solidFill>
              </a:endParaRPr>
            </a:p>
          </p:txBody>
        </p:sp>
      </p:grpSp>
      <p:sp>
        <p:nvSpPr>
          <p:cNvPr id="26" name="ZoneTexte 25"/>
          <p:cNvSpPr txBox="1"/>
          <p:nvPr/>
        </p:nvSpPr>
        <p:spPr>
          <a:xfrm>
            <a:off x="3560830" y="2446219"/>
            <a:ext cx="8250141" cy="1569660"/>
          </a:xfrm>
          <a:prstGeom prst="rect">
            <a:avLst/>
          </a:prstGeom>
          <a:noFill/>
        </p:spPr>
        <p:txBody>
          <a:bodyPr wrap="square" rtlCol="0">
            <a:spAutoFit/>
          </a:bodyPr>
          <a:lstStyle/>
          <a:p>
            <a:r>
              <a:rPr lang="fr-FR" sz="2400" dirty="0" smtClean="0"/>
              <a:t>Sur l’entame du Valet, Nord fournit le 2.</a:t>
            </a:r>
          </a:p>
          <a:p>
            <a:r>
              <a:rPr lang="fr-FR" sz="2400" dirty="0" smtClean="0"/>
              <a:t>Si Est surprend le Valet de l’As pour jouer le Roi et le 4, la Dame du mort devient maîtresse, alors qu’elle aurait été capturée si Est avait laissé le Valet faire la levée.</a:t>
            </a:r>
            <a:endParaRPr lang="fr-FR" sz="2400" dirty="0"/>
          </a:p>
        </p:txBody>
      </p:sp>
      <p:sp>
        <p:nvSpPr>
          <p:cNvPr id="33" name="ZoneTexte 32"/>
          <p:cNvSpPr txBox="1"/>
          <p:nvPr/>
        </p:nvSpPr>
        <p:spPr>
          <a:xfrm>
            <a:off x="3571914" y="4100571"/>
            <a:ext cx="8250141" cy="1200329"/>
          </a:xfrm>
          <a:prstGeom prst="rect">
            <a:avLst/>
          </a:prstGeom>
          <a:noFill/>
        </p:spPr>
        <p:txBody>
          <a:bodyPr wrap="square" rtlCol="0">
            <a:spAutoFit/>
          </a:bodyPr>
          <a:lstStyle/>
          <a:p>
            <a:r>
              <a:rPr lang="fr-FR" sz="2400" dirty="0" smtClean="0"/>
              <a:t>L’entame montre que la Dame est en Sud.</a:t>
            </a:r>
          </a:p>
          <a:p>
            <a:r>
              <a:rPr lang="fr-FR" sz="2400" dirty="0" smtClean="0"/>
              <a:t>En fournissant le 4, vous bloquez la couleur, mais si vous mettez l’As dans le vide, le déclarant fera deux levées au lieu d’une</a:t>
            </a:r>
            <a:endParaRPr lang="fr-FR" sz="2400" dirty="0"/>
          </a:p>
        </p:txBody>
      </p:sp>
      <p:sp>
        <p:nvSpPr>
          <p:cNvPr id="43" name="Rectangle à coins arrondis 42"/>
          <p:cNvSpPr/>
          <p:nvPr/>
        </p:nvSpPr>
        <p:spPr>
          <a:xfrm>
            <a:off x="230659" y="5514935"/>
            <a:ext cx="11543323" cy="887045"/>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On débloque la couleur d’entame, sauf si ce déblocage procure au déclarant une levée qu’il n’aurait jamais réalisée</a:t>
            </a:r>
            <a:endParaRPr lang="fr-FR" sz="2400" b="1" dirty="0">
              <a:solidFill>
                <a:schemeClr val="tx1"/>
              </a:solidFill>
            </a:endParaRPr>
          </a:p>
        </p:txBody>
      </p:sp>
      <p:sp>
        <p:nvSpPr>
          <p:cNvPr id="20" name="Ellipse 19"/>
          <p:cNvSpPr/>
          <p:nvPr/>
        </p:nvSpPr>
        <p:spPr>
          <a:xfrm>
            <a:off x="459155" y="3037132"/>
            <a:ext cx="226646" cy="28916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0" name="Groupe 9"/>
          <p:cNvGrpSpPr/>
          <p:nvPr/>
        </p:nvGrpSpPr>
        <p:grpSpPr>
          <a:xfrm>
            <a:off x="258937" y="3820064"/>
            <a:ext cx="3217416" cy="1465394"/>
            <a:chOff x="258937" y="3820064"/>
            <a:chExt cx="3217416" cy="1465394"/>
          </a:xfrm>
        </p:grpSpPr>
        <p:sp>
          <p:nvSpPr>
            <p:cNvPr id="36" name="Rectangle à coins arrondis 35"/>
            <p:cNvSpPr/>
            <p:nvPr/>
          </p:nvSpPr>
          <p:spPr>
            <a:xfrm>
              <a:off x="1581123" y="3820064"/>
              <a:ext cx="1117600"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6</a:t>
              </a:r>
              <a:endParaRPr lang="fr-FR" sz="2400" b="1" dirty="0">
                <a:solidFill>
                  <a:schemeClr val="tx1"/>
                </a:solidFill>
              </a:endParaRPr>
            </a:p>
          </p:txBody>
        </p:sp>
        <p:sp>
          <p:nvSpPr>
            <p:cNvPr id="37" name="Rectangle à coins arrondis 36"/>
            <p:cNvSpPr/>
            <p:nvPr/>
          </p:nvSpPr>
          <p:spPr>
            <a:xfrm>
              <a:off x="258937" y="4308528"/>
              <a:ext cx="1684110"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V </a:t>
              </a:r>
              <a:r>
                <a:rPr lang="fr-FR" sz="2400" b="1" dirty="0">
                  <a:solidFill>
                    <a:schemeClr val="accent1">
                      <a:lumMod val="20000"/>
                      <a:lumOff val="80000"/>
                    </a:schemeClr>
                  </a:solidFill>
                </a:rPr>
                <a:t>10 9 7 </a:t>
              </a:r>
              <a:r>
                <a:rPr lang="fr-FR" sz="2400" b="1" dirty="0" smtClean="0">
                  <a:solidFill>
                    <a:schemeClr val="accent1">
                      <a:lumMod val="20000"/>
                      <a:lumOff val="80000"/>
                    </a:schemeClr>
                  </a:solidFill>
                </a:rPr>
                <a:t>6</a:t>
              </a:r>
              <a:endParaRPr lang="fr-FR" sz="2400" b="1" dirty="0">
                <a:solidFill>
                  <a:schemeClr val="accent1">
                    <a:lumMod val="20000"/>
                    <a:lumOff val="80000"/>
                  </a:schemeClr>
                </a:solidFill>
              </a:endParaRPr>
            </a:p>
          </p:txBody>
        </p:sp>
        <p:sp>
          <p:nvSpPr>
            <p:cNvPr id="38" name="Rectangle à coins arrondis 37"/>
            <p:cNvSpPr/>
            <p:nvPr/>
          </p:nvSpPr>
          <p:spPr>
            <a:xfrm>
              <a:off x="2374385" y="4308528"/>
              <a:ext cx="110196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4</a:t>
              </a:r>
              <a:endParaRPr lang="fr-FR" sz="2400" b="1" dirty="0">
                <a:solidFill>
                  <a:schemeClr val="tx1"/>
                </a:solidFill>
              </a:endParaRPr>
            </a:p>
          </p:txBody>
        </p:sp>
        <p:sp>
          <p:nvSpPr>
            <p:cNvPr id="39" name="Rectangle à coins arrondis 38"/>
            <p:cNvSpPr/>
            <p:nvPr/>
          </p:nvSpPr>
          <p:spPr>
            <a:xfrm>
              <a:off x="1905462" y="4308528"/>
              <a:ext cx="468923" cy="476738"/>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40" name="Rectangle à coins arrondis 39"/>
            <p:cNvSpPr/>
            <p:nvPr/>
          </p:nvSpPr>
          <p:spPr>
            <a:xfrm>
              <a:off x="258937" y="4308528"/>
              <a:ext cx="1684110"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V 10 9 7 6</a:t>
              </a:r>
              <a:endParaRPr lang="fr-FR" sz="2400" b="1" dirty="0">
                <a:solidFill>
                  <a:schemeClr val="tx1"/>
                </a:solidFill>
              </a:endParaRPr>
            </a:p>
          </p:txBody>
        </p:sp>
        <p:sp>
          <p:nvSpPr>
            <p:cNvPr id="41" name="Rectangle à coins arrondis 40"/>
            <p:cNvSpPr/>
            <p:nvPr/>
          </p:nvSpPr>
          <p:spPr>
            <a:xfrm>
              <a:off x="1581123" y="4808720"/>
              <a:ext cx="1117600"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8 3 2</a:t>
              </a:r>
              <a:endParaRPr lang="fr-FR" sz="2400" b="1" dirty="0">
                <a:solidFill>
                  <a:schemeClr val="tx1"/>
                </a:solidFill>
              </a:endParaRPr>
            </a:p>
          </p:txBody>
        </p:sp>
        <p:sp>
          <p:nvSpPr>
            <p:cNvPr id="21" name="Ellipse 20"/>
            <p:cNvSpPr/>
            <p:nvPr/>
          </p:nvSpPr>
          <p:spPr>
            <a:xfrm>
              <a:off x="477112" y="4393987"/>
              <a:ext cx="226646" cy="28916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3528929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6">
                                            <p:txEl>
                                              <p:pRg st="0" end="0"/>
                                            </p:txEl>
                                          </p:spTgt>
                                        </p:tgtEl>
                                        <p:attrNameLst>
                                          <p:attrName>style.visibility</p:attrName>
                                        </p:attrNameLst>
                                      </p:cBhvr>
                                      <p:to>
                                        <p:strVal val="visible"/>
                                      </p:to>
                                    </p:set>
                                  </p:childTnLst>
                                </p:cTn>
                              </p:par>
                              <p:par>
                                <p:cTn id="24" presetID="10"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6">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33">
                                            <p:txEl>
                                              <p:pRg st="0" end="0"/>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33">
                                            <p:txEl>
                                              <p:pRg st="1" end="1"/>
                                            </p:txEl>
                                          </p:spTgt>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p:cTn id="50" dur="500" fill="hold"/>
                                        <p:tgtEl>
                                          <p:spTgt spid="43"/>
                                        </p:tgtEl>
                                        <p:attrNameLst>
                                          <p:attrName>ppt_w</p:attrName>
                                        </p:attrNameLst>
                                      </p:cBhvr>
                                      <p:tavLst>
                                        <p:tav tm="0">
                                          <p:val>
                                            <p:fltVal val="0"/>
                                          </p:val>
                                        </p:tav>
                                        <p:tav tm="100000">
                                          <p:val>
                                            <p:strVal val="#ppt_w"/>
                                          </p:val>
                                        </p:tav>
                                      </p:tavLst>
                                    </p:anim>
                                    <p:anim calcmode="lin" valueType="num">
                                      <p:cBhvr>
                                        <p:cTn id="51" dur="500" fill="hold"/>
                                        <p:tgtEl>
                                          <p:spTgt spid="43"/>
                                        </p:tgtEl>
                                        <p:attrNameLst>
                                          <p:attrName>ppt_h</p:attrName>
                                        </p:attrNameLst>
                                      </p:cBhvr>
                                      <p:tavLst>
                                        <p:tav tm="0">
                                          <p:val>
                                            <p:fltVal val="0"/>
                                          </p:val>
                                        </p:tav>
                                        <p:tav tm="100000">
                                          <p:val>
                                            <p:strVal val="#ppt_h"/>
                                          </p:val>
                                        </p:tav>
                                      </p:tavLst>
                                    </p:anim>
                                    <p:animEffect transition="in" filter="fade">
                                      <p:cBhvr>
                                        <p:cTn id="5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3</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smtClean="0"/>
              <a:t>L’entame</a:t>
            </a:r>
          </a:p>
          <a:p>
            <a:pPr algn="l"/>
            <a:r>
              <a:rPr lang="fr-FR" b="1" dirty="0" smtClean="0"/>
              <a:t>I - L’</a:t>
            </a:r>
            <a:r>
              <a:rPr lang="fr-FR" b="1" dirty="0" err="1" smtClean="0"/>
              <a:t>entameur</a:t>
            </a:r>
            <a:r>
              <a:rPr lang="fr-FR" b="1" dirty="0" smtClean="0"/>
              <a:t> possède une séquence d’honneurs</a:t>
            </a:r>
          </a:p>
          <a:p>
            <a:pPr algn="l"/>
            <a:r>
              <a:rPr lang="fr-FR" dirty="0" smtClean="0"/>
              <a:t>	C’est-à-dire trois cartes équivalentes et plus, dont l’une au moins est un honneur.</a:t>
            </a:r>
            <a:endParaRPr lang="fr-FR" dirty="0"/>
          </a:p>
          <a:p>
            <a:pPr algn="l"/>
            <a:endParaRPr lang="fr-FR" dirty="0" smtClean="0"/>
          </a:p>
          <a:p>
            <a:pPr algn="l"/>
            <a:endParaRPr lang="fr-FR" dirty="0" smtClean="0"/>
          </a:p>
          <a:p>
            <a:pPr algn="l"/>
            <a:r>
              <a:rPr lang="fr-FR" dirty="0" smtClean="0"/>
              <a:t>		     ne constitue pas une séquence d’honneur car elle n’est pas commandée par un honneur</a:t>
            </a:r>
          </a:p>
          <a:p>
            <a:pPr algn="l"/>
            <a:r>
              <a:rPr lang="fr-FR" dirty="0" smtClean="0"/>
              <a:t>	</a:t>
            </a:r>
            <a:r>
              <a:rPr lang="fr-FR" b="1" dirty="0" smtClean="0"/>
              <a:t>Rappel </a:t>
            </a:r>
            <a:r>
              <a:rPr lang="fr-FR" b="1" dirty="0"/>
              <a:t>:  </a:t>
            </a:r>
            <a:r>
              <a:rPr lang="fr-FR" dirty="0"/>
              <a:t>des cartes sont équivalentes si l’adversaire est obligé d’utiliser les mêmes cartes pour capturer d’une d’entre elles.</a:t>
            </a:r>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5" name="Rectangle à coins arrondis 4"/>
          <p:cNvSpPr/>
          <p:nvPr/>
        </p:nvSpPr>
        <p:spPr>
          <a:xfrm>
            <a:off x="422031" y="2250831"/>
            <a:ext cx="1946031"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D V 5</a:t>
            </a:r>
            <a:endParaRPr lang="fr-FR" sz="2400" b="1" dirty="0">
              <a:solidFill>
                <a:schemeClr val="tx1"/>
              </a:solidFill>
            </a:endParaRPr>
          </a:p>
        </p:txBody>
      </p:sp>
      <p:sp>
        <p:nvSpPr>
          <p:cNvPr id="6" name="Rectangle à coins arrondis 5"/>
          <p:cNvSpPr/>
          <p:nvPr/>
        </p:nvSpPr>
        <p:spPr>
          <a:xfrm>
            <a:off x="2559434" y="2250831"/>
            <a:ext cx="1946031"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R D 4 3</a:t>
            </a:r>
            <a:endParaRPr lang="fr-FR" sz="2400" b="1" dirty="0">
              <a:solidFill>
                <a:schemeClr val="tx1"/>
              </a:solidFill>
            </a:endParaRPr>
          </a:p>
        </p:txBody>
      </p:sp>
      <p:sp>
        <p:nvSpPr>
          <p:cNvPr id="7" name="Rectangle à coins arrondis 6"/>
          <p:cNvSpPr/>
          <p:nvPr/>
        </p:nvSpPr>
        <p:spPr>
          <a:xfrm>
            <a:off x="4696837" y="2250831"/>
            <a:ext cx="1946031"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V 10 7 2</a:t>
            </a:r>
            <a:endParaRPr lang="fr-FR" sz="2400" b="1" dirty="0">
              <a:solidFill>
                <a:schemeClr val="tx1"/>
              </a:solidFill>
            </a:endParaRPr>
          </a:p>
        </p:txBody>
      </p:sp>
      <p:sp>
        <p:nvSpPr>
          <p:cNvPr id="8" name="Rectangle à coins arrondis 7"/>
          <p:cNvSpPr/>
          <p:nvPr/>
        </p:nvSpPr>
        <p:spPr>
          <a:xfrm>
            <a:off x="6834240" y="2250831"/>
            <a:ext cx="1946031"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V 10 9 7 6</a:t>
            </a:r>
            <a:endParaRPr lang="fr-FR" sz="2400" b="1" dirty="0">
              <a:solidFill>
                <a:schemeClr val="tx1"/>
              </a:solidFill>
            </a:endParaRPr>
          </a:p>
        </p:txBody>
      </p:sp>
      <p:sp>
        <p:nvSpPr>
          <p:cNvPr id="9" name="Rectangle à coins arrondis 8"/>
          <p:cNvSpPr/>
          <p:nvPr/>
        </p:nvSpPr>
        <p:spPr>
          <a:xfrm>
            <a:off x="8971643" y="2250831"/>
            <a:ext cx="1946031"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10 9 8 6 4</a:t>
            </a:r>
            <a:endParaRPr lang="fr-FR" sz="2400" b="1" dirty="0">
              <a:solidFill>
                <a:schemeClr val="tx1"/>
              </a:solidFill>
            </a:endParaRPr>
          </a:p>
        </p:txBody>
      </p:sp>
      <p:sp>
        <p:nvSpPr>
          <p:cNvPr id="10" name="Rectangle à coins arrondis 9"/>
          <p:cNvSpPr/>
          <p:nvPr/>
        </p:nvSpPr>
        <p:spPr>
          <a:xfrm>
            <a:off x="422030" y="3024871"/>
            <a:ext cx="1946031"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9 8 7 6 3</a:t>
            </a:r>
            <a:endParaRPr lang="fr-FR" sz="2400" b="1" dirty="0">
              <a:solidFill>
                <a:schemeClr val="tx1"/>
              </a:solidFill>
            </a:endParaRPr>
          </a:p>
        </p:txBody>
      </p:sp>
      <p:sp>
        <p:nvSpPr>
          <p:cNvPr id="12" name="Rectangle à coins arrondis 11"/>
          <p:cNvSpPr/>
          <p:nvPr/>
        </p:nvSpPr>
        <p:spPr>
          <a:xfrm>
            <a:off x="422029" y="4748163"/>
            <a:ext cx="1946031"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D V 5 2</a:t>
            </a:r>
            <a:endParaRPr lang="fr-FR" sz="2400" b="1" dirty="0">
              <a:solidFill>
                <a:schemeClr val="tx1"/>
              </a:solidFill>
            </a:endParaRPr>
          </a:p>
        </p:txBody>
      </p:sp>
      <p:sp>
        <p:nvSpPr>
          <p:cNvPr id="13" name="Rectangle à coins arrondis 12"/>
          <p:cNvSpPr/>
          <p:nvPr/>
        </p:nvSpPr>
        <p:spPr>
          <a:xfrm>
            <a:off x="422029" y="5677983"/>
            <a:ext cx="1946031"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V 10 8 4</a:t>
            </a:r>
            <a:endParaRPr lang="fr-FR" sz="2400" b="1" dirty="0">
              <a:solidFill>
                <a:schemeClr val="tx1"/>
              </a:solidFill>
            </a:endParaRPr>
          </a:p>
        </p:txBody>
      </p:sp>
      <p:sp>
        <p:nvSpPr>
          <p:cNvPr id="14" name="ZoneTexte 13"/>
          <p:cNvSpPr txBox="1"/>
          <p:nvPr/>
        </p:nvSpPr>
        <p:spPr>
          <a:xfrm>
            <a:off x="2559430" y="4627665"/>
            <a:ext cx="9311294" cy="830997"/>
          </a:xfrm>
          <a:prstGeom prst="rect">
            <a:avLst/>
          </a:prstGeom>
          <a:noFill/>
        </p:spPr>
        <p:txBody>
          <a:bodyPr wrap="square" rtlCol="0">
            <a:spAutoFit/>
          </a:bodyPr>
          <a:lstStyle/>
          <a:p>
            <a:r>
              <a:rPr lang="fr-FR" sz="2400" dirty="0"/>
              <a:t>que l’</a:t>
            </a:r>
            <a:r>
              <a:rPr lang="fr-FR" sz="2400" dirty="0" err="1"/>
              <a:t>entameur</a:t>
            </a:r>
            <a:r>
              <a:rPr lang="fr-FR" sz="2400" dirty="0"/>
              <a:t> joue le Roi, la Dame ou le Valet, l’adversaire est </a:t>
            </a:r>
            <a:r>
              <a:rPr lang="fr-FR" sz="2400" dirty="0" smtClean="0"/>
              <a:t>obligé </a:t>
            </a:r>
            <a:r>
              <a:rPr lang="fr-FR" sz="2400" dirty="0"/>
              <a:t>de fournir son As pour faire la levée </a:t>
            </a:r>
          </a:p>
        </p:txBody>
      </p:sp>
      <p:sp>
        <p:nvSpPr>
          <p:cNvPr id="15" name="ZoneTexte 14"/>
          <p:cNvSpPr txBox="1"/>
          <p:nvPr/>
        </p:nvSpPr>
        <p:spPr>
          <a:xfrm>
            <a:off x="2559430" y="5500853"/>
            <a:ext cx="9311294" cy="830997"/>
          </a:xfrm>
          <a:prstGeom prst="rect">
            <a:avLst/>
          </a:prstGeom>
          <a:noFill/>
        </p:spPr>
        <p:txBody>
          <a:bodyPr wrap="square" rtlCol="0">
            <a:spAutoFit/>
          </a:bodyPr>
          <a:lstStyle/>
          <a:p>
            <a:r>
              <a:rPr lang="fr-FR" sz="2400" dirty="0"/>
              <a:t>que l’</a:t>
            </a:r>
            <a:r>
              <a:rPr lang="fr-FR" sz="2400" dirty="0" err="1"/>
              <a:t>entameur</a:t>
            </a:r>
            <a:r>
              <a:rPr lang="fr-FR" sz="2400" dirty="0"/>
              <a:t> joue la Dame, le Valet ou le 10, l’adversaire ne </a:t>
            </a:r>
            <a:r>
              <a:rPr lang="fr-FR" sz="2400" dirty="0" smtClean="0"/>
              <a:t>peut prendre </a:t>
            </a:r>
            <a:r>
              <a:rPr lang="fr-FR" sz="2400" dirty="0"/>
              <a:t>qu’avec les mêmes cartes : le Roi ou l’As</a:t>
            </a:r>
          </a:p>
        </p:txBody>
      </p:sp>
      <p:sp>
        <p:nvSpPr>
          <p:cNvPr id="11" name="Rectangle à coins arrondis 10"/>
          <p:cNvSpPr/>
          <p:nvPr/>
        </p:nvSpPr>
        <p:spPr>
          <a:xfrm>
            <a:off x="890955" y="2349500"/>
            <a:ext cx="779095" cy="27940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à coins arrondis 15"/>
          <p:cNvSpPr/>
          <p:nvPr/>
        </p:nvSpPr>
        <p:spPr>
          <a:xfrm>
            <a:off x="2903905" y="2349500"/>
            <a:ext cx="779095" cy="27940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à coins arrondis 16"/>
          <p:cNvSpPr/>
          <p:nvPr/>
        </p:nvSpPr>
        <p:spPr>
          <a:xfrm>
            <a:off x="5012105" y="2349500"/>
            <a:ext cx="869085" cy="27940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à coins arrondis 17"/>
          <p:cNvSpPr/>
          <p:nvPr/>
        </p:nvSpPr>
        <p:spPr>
          <a:xfrm>
            <a:off x="7149508" y="2349500"/>
            <a:ext cx="869085" cy="27940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à coins arrondis 18"/>
          <p:cNvSpPr/>
          <p:nvPr/>
        </p:nvSpPr>
        <p:spPr>
          <a:xfrm>
            <a:off x="9272955" y="2349500"/>
            <a:ext cx="869085" cy="27940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312315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500" fill="hold"/>
                                        <p:tgtEl>
                                          <p:spTgt spid="16"/>
                                        </p:tgtEl>
                                        <p:attrNameLst>
                                          <p:attrName>ppt_w</p:attrName>
                                        </p:attrNameLst>
                                      </p:cBhvr>
                                      <p:tavLst>
                                        <p:tav tm="0">
                                          <p:val>
                                            <p:fltVal val="0"/>
                                          </p:val>
                                        </p:tav>
                                        <p:tav tm="100000">
                                          <p:val>
                                            <p:strVal val="#ppt_w"/>
                                          </p:val>
                                        </p:tav>
                                      </p:tavLst>
                                    </p:anim>
                                    <p:anim calcmode="lin" valueType="num">
                                      <p:cBhvr>
                                        <p:cTn id="39" dur="500" fill="hold"/>
                                        <p:tgtEl>
                                          <p:spTgt spid="16"/>
                                        </p:tgtEl>
                                        <p:attrNameLst>
                                          <p:attrName>ppt_h</p:attrName>
                                        </p:attrNameLst>
                                      </p:cBhvr>
                                      <p:tavLst>
                                        <p:tav tm="0">
                                          <p:val>
                                            <p:fltVal val="0"/>
                                          </p:val>
                                        </p:tav>
                                        <p:tav tm="100000">
                                          <p:val>
                                            <p:strVal val="#ppt_h"/>
                                          </p:val>
                                        </p:tav>
                                      </p:tavLst>
                                    </p:anim>
                                    <p:animEffect transition="in" filter="fade">
                                      <p:cBhvr>
                                        <p:cTn id="40" dur="500"/>
                                        <p:tgtEl>
                                          <p:spTgt spid="16"/>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Effect transition="in" filter="fade">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grpId="0" nodeType="click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p:cTn id="59" dur="500" fill="hold"/>
                                        <p:tgtEl>
                                          <p:spTgt spid="8"/>
                                        </p:tgtEl>
                                        <p:attrNameLst>
                                          <p:attrName>ppt_w</p:attrName>
                                        </p:attrNameLst>
                                      </p:cBhvr>
                                      <p:tavLst>
                                        <p:tav tm="0">
                                          <p:val>
                                            <p:fltVal val="0"/>
                                          </p:val>
                                        </p:tav>
                                        <p:tav tm="100000">
                                          <p:val>
                                            <p:strVal val="#ppt_w"/>
                                          </p:val>
                                        </p:tav>
                                      </p:tavLst>
                                    </p:anim>
                                    <p:anim calcmode="lin" valueType="num">
                                      <p:cBhvr>
                                        <p:cTn id="60" dur="500" fill="hold"/>
                                        <p:tgtEl>
                                          <p:spTgt spid="8"/>
                                        </p:tgtEl>
                                        <p:attrNameLst>
                                          <p:attrName>ppt_h</p:attrName>
                                        </p:attrNameLst>
                                      </p:cBhvr>
                                      <p:tavLst>
                                        <p:tav tm="0">
                                          <p:val>
                                            <p:fltVal val="0"/>
                                          </p:val>
                                        </p:tav>
                                        <p:tav tm="100000">
                                          <p:val>
                                            <p:strVal val="#ppt_h"/>
                                          </p:val>
                                        </p:tav>
                                      </p:tavLst>
                                    </p:anim>
                                    <p:animEffect transition="in" filter="fade">
                                      <p:cBhvr>
                                        <p:cTn id="61" dur="500"/>
                                        <p:tgtEl>
                                          <p:spTgt spid="8"/>
                                        </p:tgtEl>
                                      </p:cBhvr>
                                    </p:animEffect>
                                  </p:childTnLst>
                                </p:cTn>
                              </p:par>
                            </p:childTnLst>
                          </p:cTn>
                        </p:par>
                      </p:childTnLst>
                    </p:cTn>
                  </p:par>
                  <p:par>
                    <p:cTn id="62" fill="hold">
                      <p:stCondLst>
                        <p:cond delay="indefinite"/>
                      </p:stCondLst>
                      <p:childTnLst>
                        <p:par>
                          <p:cTn id="63" fill="hold">
                            <p:stCondLst>
                              <p:cond delay="0"/>
                            </p:stCondLst>
                            <p:childTnLst>
                              <p:par>
                                <p:cTn id="64" presetID="53" presetClass="entr" presetSubtype="16" fill="hold" grpId="0" nodeType="click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Effect transition="in" filter="fade">
                                      <p:cBhvr>
                                        <p:cTn id="68" dur="500"/>
                                        <p:tgtEl>
                                          <p:spTgt spid="18"/>
                                        </p:tgtEl>
                                      </p:cBhvr>
                                    </p:animEffect>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grpId="0" nodeType="clickEffect">
                                  <p:stCondLst>
                                    <p:cond delay="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Effect transition="in" filter="fade">
                                      <p:cBhvr>
                                        <p:cTn id="75" dur="500"/>
                                        <p:tgtEl>
                                          <p:spTgt spid="9"/>
                                        </p:tgtEl>
                                      </p:cBhvr>
                                    </p:animEffect>
                                  </p:childTnLst>
                                </p:cTn>
                              </p:par>
                            </p:childTnLst>
                          </p:cTn>
                        </p:par>
                      </p:childTnLst>
                    </p:cTn>
                  </p:par>
                  <p:par>
                    <p:cTn id="76" fill="hold">
                      <p:stCondLst>
                        <p:cond delay="indefinite"/>
                      </p:stCondLst>
                      <p:childTnLst>
                        <p:par>
                          <p:cTn id="77" fill="hold">
                            <p:stCondLst>
                              <p:cond delay="0"/>
                            </p:stCondLst>
                            <p:childTnLst>
                              <p:par>
                                <p:cTn id="78" presetID="53" presetClass="entr" presetSubtype="16" fill="hold" grpId="0" nodeType="clickEffect">
                                  <p:stCondLst>
                                    <p:cond delay="0"/>
                                  </p:stCondLst>
                                  <p:childTnLst>
                                    <p:set>
                                      <p:cBhvr>
                                        <p:cTn id="79" dur="1" fill="hold">
                                          <p:stCondLst>
                                            <p:cond delay="0"/>
                                          </p:stCondLst>
                                        </p:cTn>
                                        <p:tgtEl>
                                          <p:spTgt spid="19"/>
                                        </p:tgtEl>
                                        <p:attrNameLst>
                                          <p:attrName>style.visibility</p:attrName>
                                        </p:attrNameLst>
                                      </p:cBhvr>
                                      <p:to>
                                        <p:strVal val="visible"/>
                                      </p:to>
                                    </p:set>
                                    <p:anim calcmode="lin" valueType="num">
                                      <p:cBhvr>
                                        <p:cTn id="80" dur="500" fill="hold"/>
                                        <p:tgtEl>
                                          <p:spTgt spid="19"/>
                                        </p:tgtEl>
                                        <p:attrNameLst>
                                          <p:attrName>ppt_w</p:attrName>
                                        </p:attrNameLst>
                                      </p:cBhvr>
                                      <p:tavLst>
                                        <p:tav tm="0">
                                          <p:val>
                                            <p:fltVal val="0"/>
                                          </p:val>
                                        </p:tav>
                                        <p:tav tm="100000">
                                          <p:val>
                                            <p:strVal val="#ppt_w"/>
                                          </p:val>
                                        </p:tav>
                                      </p:tavLst>
                                    </p:anim>
                                    <p:anim calcmode="lin" valueType="num">
                                      <p:cBhvr>
                                        <p:cTn id="81" dur="500" fill="hold"/>
                                        <p:tgtEl>
                                          <p:spTgt spid="19"/>
                                        </p:tgtEl>
                                        <p:attrNameLst>
                                          <p:attrName>ppt_h</p:attrName>
                                        </p:attrNameLst>
                                      </p:cBhvr>
                                      <p:tavLst>
                                        <p:tav tm="0">
                                          <p:val>
                                            <p:fltVal val="0"/>
                                          </p:val>
                                        </p:tav>
                                        <p:tav tm="100000">
                                          <p:val>
                                            <p:strVal val="#ppt_h"/>
                                          </p:val>
                                        </p:tav>
                                      </p:tavLst>
                                    </p:anim>
                                    <p:animEffect transition="in" filter="fade">
                                      <p:cBhvr>
                                        <p:cTn id="82" dur="500"/>
                                        <p:tgtEl>
                                          <p:spTgt spid="19"/>
                                        </p:tgtEl>
                                      </p:cBhvr>
                                    </p:animEffect>
                                  </p:childTnLst>
                                </p:cTn>
                              </p:par>
                            </p:childTnLst>
                          </p:cTn>
                        </p:par>
                      </p:childTnLst>
                    </p:cTn>
                  </p:par>
                  <p:par>
                    <p:cTn id="83" fill="hold">
                      <p:stCondLst>
                        <p:cond delay="indefinite"/>
                      </p:stCondLst>
                      <p:childTnLst>
                        <p:par>
                          <p:cTn id="84" fill="hold">
                            <p:stCondLst>
                              <p:cond delay="0"/>
                            </p:stCondLst>
                            <p:childTnLst>
                              <p:par>
                                <p:cTn id="85" presetID="16" presetClass="entr" presetSubtype="21" fill="hold" grpId="0" nodeType="clickEffect">
                                  <p:stCondLst>
                                    <p:cond delay="0"/>
                                  </p:stCondLst>
                                  <p:childTnLst>
                                    <p:set>
                                      <p:cBhvr>
                                        <p:cTn id="86" dur="1" fill="hold">
                                          <p:stCondLst>
                                            <p:cond delay="0"/>
                                          </p:stCondLst>
                                        </p:cTn>
                                        <p:tgtEl>
                                          <p:spTgt spid="10"/>
                                        </p:tgtEl>
                                        <p:attrNameLst>
                                          <p:attrName>style.visibility</p:attrName>
                                        </p:attrNameLst>
                                      </p:cBhvr>
                                      <p:to>
                                        <p:strVal val="visible"/>
                                      </p:to>
                                    </p:set>
                                    <p:animEffect transition="in" filter="barn(inVertical)">
                                      <p:cBhvr>
                                        <p:cTn id="87" dur="500"/>
                                        <p:tgtEl>
                                          <p:spTgt spid="10"/>
                                        </p:tgtEl>
                                      </p:cBhvr>
                                    </p:animEffect>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nodeType="clickEffect">
                                  <p:stCondLst>
                                    <p:cond delay="0"/>
                                  </p:stCondLst>
                                  <p:childTnLst>
                                    <p:set>
                                      <p:cBhvr>
                                        <p:cTn id="91"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1" presetClass="entr" presetSubtype="0" fill="hold" nodeType="clickEffect">
                                  <p:stCondLst>
                                    <p:cond delay="0"/>
                                  </p:stCondLst>
                                  <p:childTnLst>
                                    <p:set>
                                      <p:cBhvr>
                                        <p:cTn id="95"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96" fill="hold">
                      <p:stCondLst>
                        <p:cond delay="indefinite"/>
                      </p:stCondLst>
                      <p:childTnLst>
                        <p:par>
                          <p:cTn id="97" fill="hold">
                            <p:stCondLst>
                              <p:cond delay="0"/>
                            </p:stCondLst>
                            <p:childTnLst>
                              <p:par>
                                <p:cTn id="98" presetID="53" presetClass="entr" presetSubtype="16" fill="hold" grpId="0" nodeType="clickEffect">
                                  <p:stCondLst>
                                    <p:cond delay="0"/>
                                  </p:stCondLst>
                                  <p:childTnLst>
                                    <p:set>
                                      <p:cBhvr>
                                        <p:cTn id="99" dur="1" fill="hold">
                                          <p:stCondLst>
                                            <p:cond delay="0"/>
                                          </p:stCondLst>
                                        </p:cTn>
                                        <p:tgtEl>
                                          <p:spTgt spid="12"/>
                                        </p:tgtEl>
                                        <p:attrNameLst>
                                          <p:attrName>style.visibility</p:attrName>
                                        </p:attrNameLst>
                                      </p:cBhvr>
                                      <p:to>
                                        <p:strVal val="visible"/>
                                      </p:to>
                                    </p:set>
                                    <p:anim calcmode="lin" valueType="num">
                                      <p:cBhvr>
                                        <p:cTn id="100" dur="500" fill="hold"/>
                                        <p:tgtEl>
                                          <p:spTgt spid="12"/>
                                        </p:tgtEl>
                                        <p:attrNameLst>
                                          <p:attrName>ppt_w</p:attrName>
                                        </p:attrNameLst>
                                      </p:cBhvr>
                                      <p:tavLst>
                                        <p:tav tm="0">
                                          <p:val>
                                            <p:fltVal val="0"/>
                                          </p:val>
                                        </p:tav>
                                        <p:tav tm="100000">
                                          <p:val>
                                            <p:strVal val="#ppt_w"/>
                                          </p:val>
                                        </p:tav>
                                      </p:tavLst>
                                    </p:anim>
                                    <p:anim calcmode="lin" valueType="num">
                                      <p:cBhvr>
                                        <p:cTn id="101" dur="500" fill="hold"/>
                                        <p:tgtEl>
                                          <p:spTgt spid="12"/>
                                        </p:tgtEl>
                                        <p:attrNameLst>
                                          <p:attrName>ppt_h</p:attrName>
                                        </p:attrNameLst>
                                      </p:cBhvr>
                                      <p:tavLst>
                                        <p:tav tm="0">
                                          <p:val>
                                            <p:fltVal val="0"/>
                                          </p:val>
                                        </p:tav>
                                        <p:tav tm="100000">
                                          <p:val>
                                            <p:strVal val="#ppt_h"/>
                                          </p:val>
                                        </p:tav>
                                      </p:tavLst>
                                    </p:anim>
                                    <p:animEffect transition="in" filter="fade">
                                      <p:cBhvr>
                                        <p:cTn id="102" dur="500"/>
                                        <p:tgtEl>
                                          <p:spTgt spid="12"/>
                                        </p:tgtEl>
                                      </p:cBhvr>
                                    </p:animEffec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53" presetClass="entr" presetSubtype="16" fill="hold" grpId="0" nodeType="clickEffect">
                                  <p:stCondLst>
                                    <p:cond delay="0"/>
                                  </p:stCondLst>
                                  <p:childTnLst>
                                    <p:set>
                                      <p:cBhvr>
                                        <p:cTn id="110" dur="1" fill="hold">
                                          <p:stCondLst>
                                            <p:cond delay="0"/>
                                          </p:stCondLst>
                                        </p:cTn>
                                        <p:tgtEl>
                                          <p:spTgt spid="13"/>
                                        </p:tgtEl>
                                        <p:attrNameLst>
                                          <p:attrName>style.visibility</p:attrName>
                                        </p:attrNameLst>
                                      </p:cBhvr>
                                      <p:to>
                                        <p:strVal val="visible"/>
                                      </p:to>
                                    </p:set>
                                    <p:anim calcmode="lin" valueType="num">
                                      <p:cBhvr>
                                        <p:cTn id="111" dur="500" fill="hold"/>
                                        <p:tgtEl>
                                          <p:spTgt spid="13"/>
                                        </p:tgtEl>
                                        <p:attrNameLst>
                                          <p:attrName>ppt_w</p:attrName>
                                        </p:attrNameLst>
                                      </p:cBhvr>
                                      <p:tavLst>
                                        <p:tav tm="0">
                                          <p:val>
                                            <p:fltVal val="0"/>
                                          </p:val>
                                        </p:tav>
                                        <p:tav tm="100000">
                                          <p:val>
                                            <p:strVal val="#ppt_w"/>
                                          </p:val>
                                        </p:tav>
                                      </p:tavLst>
                                    </p:anim>
                                    <p:anim calcmode="lin" valueType="num">
                                      <p:cBhvr>
                                        <p:cTn id="112" dur="500" fill="hold"/>
                                        <p:tgtEl>
                                          <p:spTgt spid="13"/>
                                        </p:tgtEl>
                                        <p:attrNameLst>
                                          <p:attrName>ppt_h</p:attrName>
                                        </p:attrNameLst>
                                      </p:cBhvr>
                                      <p:tavLst>
                                        <p:tav tm="0">
                                          <p:val>
                                            <p:fltVal val="0"/>
                                          </p:val>
                                        </p:tav>
                                        <p:tav tm="100000">
                                          <p:val>
                                            <p:strVal val="#ppt_h"/>
                                          </p:val>
                                        </p:tav>
                                      </p:tavLst>
                                    </p:anim>
                                    <p:animEffect transition="in" filter="fade">
                                      <p:cBhvr>
                                        <p:cTn id="113" dur="500"/>
                                        <p:tgtEl>
                                          <p:spTgt spid="13"/>
                                        </p:tgtEl>
                                      </p:cBhvr>
                                    </p:animEffect>
                                  </p:childTnLst>
                                </p:cTn>
                              </p:par>
                            </p:childTnLst>
                          </p:cTn>
                        </p:par>
                      </p:childTnLst>
                    </p:cTn>
                  </p:par>
                  <p:par>
                    <p:cTn id="114" fill="hold">
                      <p:stCondLst>
                        <p:cond delay="indefinite"/>
                      </p:stCondLst>
                      <p:childTnLst>
                        <p:par>
                          <p:cTn id="115" fill="hold">
                            <p:stCondLst>
                              <p:cond delay="0"/>
                            </p:stCondLst>
                            <p:childTnLst>
                              <p:par>
                                <p:cTn id="116" presetID="1" presetClass="entr" presetSubtype="0" fill="hold" nodeType="clickEffect">
                                  <p:stCondLst>
                                    <p:cond delay="0"/>
                                  </p:stCondLst>
                                  <p:childTnLst>
                                    <p:set>
                                      <p:cBhvr>
                                        <p:cTn id="117"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2" grpId="0" animBg="1"/>
      <p:bldP spid="13" grpId="0" animBg="1"/>
      <p:bldP spid="11" grpId="0" animBg="1"/>
      <p:bldP spid="16" grpId="0" animBg="1"/>
      <p:bldP spid="17" grpId="0" animBg="1"/>
      <p:bldP spid="18" grpId="0" animBg="1"/>
      <p:bldP spid="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3</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smtClean="0"/>
              <a:t>L’entame</a:t>
            </a:r>
          </a:p>
          <a:p>
            <a:pPr algn="l"/>
            <a:r>
              <a:rPr lang="fr-FR" b="1" dirty="0" smtClean="0"/>
              <a:t>I - L’</a:t>
            </a:r>
            <a:r>
              <a:rPr lang="fr-FR" b="1" dirty="0" err="1" smtClean="0"/>
              <a:t>entameur</a:t>
            </a:r>
            <a:r>
              <a:rPr lang="fr-FR" b="1" dirty="0" smtClean="0"/>
              <a:t> possède une séquence d’honneurs</a:t>
            </a:r>
          </a:p>
          <a:p>
            <a:r>
              <a:rPr lang="fr-FR" b="1" dirty="0" smtClean="0"/>
              <a:t>Règle </a:t>
            </a:r>
            <a:r>
              <a:rPr lang="fr-FR" b="1" dirty="0"/>
              <a:t>de signalisation n° </a:t>
            </a:r>
            <a:r>
              <a:rPr lang="fr-FR" b="1" dirty="0" smtClean="0"/>
              <a:t>1</a:t>
            </a:r>
          </a:p>
          <a:p>
            <a:endParaRPr lang="fr-FR" b="1" dirty="0"/>
          </a:p>
          <a:p>
            <a:endParaRPr lang="fr-FR" b="1" dirty="0" smtClean="0"/>
          </a:p>
          <a:p>
            <a:endParaRPr lang="fr-FR" b="1" dirty="0"/>
          </a:p>
          <a:p>
            <a:endParaRPr lang="fr-FR" b="1" dirty="0" smtClean="0"/>
          </a:p>
          <a:p>
            <a:endParaRPr lang="fr-FR" b="1" dirty="0"/>
          </a:p>
          <a:p>
            <a:endParaRPr lang="fr-FR" b="1" dirty="0" smtClean="0"/>
          </a:p>
          <a:p>
            <a:endParaRPr lang="fr-FR" b="1" dirty="0"/>
          </a:p>
          <a:p>
            <a:pPr algn="l"/>
            <a:endParaRPr lang="fr-FR" dirty="0"/>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11" name="Rectangle à coins arrondis 10"/>
          <p:cNvSpPr/>
          <p:nvPr/>
        </p:nvSpPr>
        <p:spPr>
          <a:xfrm>
            <a:off x="265723" y="2196123"/>
            <a:ext cx="11543323" cy="887045"/>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Avec trois cartes </a:t>
            </a:r>
            <a:r>
              <a:rPr lang="fr-FR" sz="2400" b="1" dirty="0" smtClean="0">
                <a:solidFill>
                  <a:schemeClr val="tx1"/>
                </a:solidFill>
              </a:rPr>
              <a:t>équivalentes, l’</a:t>
            </a:r>
            <a:r>
              <a:rPr lang="fr-FR" sz="2400" b="1" dirty="0" err="1" smtClean="0">
                <a:solidFill>
                  <a:schemeClr val="tx1"/>
                </a:solidFill>
              </a:rPr>
              <a:t>entameur</a:t>
            </a:r>
            <a:r>
              <a:rPr lang="fr-FR" sz="2400" b="1" dirty="0" smtClean="0">
                <a:solidFill>
                  <a:schemeClr val="tx1"/>
                </a:solidFill>
              </a:rPr>
              <a:t> </a:t>
            </a:r>
            <a:r>
              <a:rPr lang="fr-FR" sz="2400" b="1" dirty="0">
                <a:solidFill>
                  <a:schemeClr val="tx1"/>
                </a:solidFill>
              </a:rPr>
              <a:t>choisit par convention d’attaquer la plus forte</a:t>
            </a:r>
            <a:r>
              <a:rPr lang="fr-FR" sz="2400" b="1" dirty="0" smtClean="0">
                <a:solidFill>
                  <a:schemeClr val="tx1"/>
                </a:solidFill>
              </a:rPr>
              <a:t>, appelée </a:t>
            </a:r>
            <a:r>
              <a:rPr lang="fr-FR" sz="2400" b="1" dirty="0">
                <a:solidFill>
                  <a:schemeClr val="tx1"/>
                </a:solidFill>
              </a:rPr>
              <a:t>« tête de séquence »</a:t>
            </a:r>
          </a:p>
        </p:txBody>
      </p:sp>
      <p:sp>
        <p:nvSpPr>
          <p:cNvPr id="16" name="Rectangle à coins arrondis 15"/>
          <p:cNvSpPr/>
          <p:nvPr/>
        </p:nvSpPr>
        <p:spPr>
          <a:xfrm>
            <a:off x="265723" y="3192943"/>
            <a:ext cx="1946031"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D V 9 3</a:t>
            </a:r>
            <a:endParaRPr lang="fr-FR" sz="2400" b="1" dirty="0">
              <a:solidFill>
                <a:schemeClr val="tx1"/>
              </a:solidFill>
            </a:endParaRPr>
          </a:p>
        </p:txBody>
      </p:sp>
      <p:sp>
        <p:nvSpPr>
          <p:cNvPr id="17" name="Rectangle à coins arrondis 16"/>
          <p:cNvSpPr/>
          <p:nvPr/>
        </p:nvSpPr>
        <p:spPr>
          <a:xfrm>
            <a:off x="265723" y="3732440"/>
            <a:ext cx="1946031"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V 10 5 3</a:t>
            </a:r>
            <a:endParaRPr lang="fr-FR" sz="2400" b="1" dirty="0">
              <a:solidFill>
                <a:schemeClr val="tx1"/>
              </a:solidFill>
            </a:endParaRPr>
          </a:p>
        </p:txBody>
      </p:sp>
      <p:sp>
        <p:nvSpPr>
          <p:cNvPr id="18" name="Rectangle à coins arrondis 17"/>
          <p:cNvSpPr/>
          <p:nvPr/>
        </p:nvSpPr>
        <p:spPr>
          <a:xfrm>
            <a:off x="265723" y="4283634"/>
            <a:ext cx="1946031"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V 10 9 4 2</a:t>
            </a:r>
            <a:endParaRPr lang="fr-FR" sz="2400" b="1" dirty="0">
              <a:solidFill>
                <a:schemeClr val="tx1"/>
              </a:solidFill>
            </a:endParaRPr>
          </a:p>
        </p:txBody>
      </p:sp>
      <p:sp>
        <p:nvSpPr>
          <p:cNvPr id="19" name="Rectangle à coins arrondis 18"/>
          <p:cNvSpPr/>
          <p:nvPr/>
        </p:nvSpPr>
        <p:spPr>
          <a:xfrm>
            <a:off x="265723" y="4842248"/>
            <a:ext cx="1946031"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10 9 8 7 5</a:t>
            </a:r>
            <a:endParaRPr lang="fr-FR" sz="2400" b="1" dirty="0">
              <a:solidFill>
                <a:schemeClr val="tx1"/>
              </a:solidFill>
            </a:endParaRPr>
          </a:p>
        </p:txBody>
      </p:sp>
      <p:sp>
        <p:nvSpPr>
          <p:cNvPr id="20" name="ZoneTexte 19"/>
          <p:cNvSpPr txBox="1"/>
          <p:nvPr/>
        </p:nvSpPr>
        <p:spPr>
          <a:xfrm>
            <a:off x="2336799" y="3254183"/>
            <a:ext cx="4251569" cy="461665"/>
          </a:xfrm>
          <a:prstGeom prst="rect">
            <a:avLst/>
          </a:prstGeom>
          <a:noFill/>
        </p:spPr>
        <p:txBody>
          <a:bodyPr wrap="square" rtlCol="0">
            <a:spAutoFit/>
          </a:bodyPr>
          <a:lstStyle/>
          <a:p>
            <a:r>
              <a:rPr lang="fr-FR" sz="2400" dirty="0" smtClean="0"/>
              <a:t>Entame du Roi</a:t>
            </a:r>
            <a:endParaRPr lang="fr-FR" sz="2400" dirty="0"/>
          </a:p>
        </p:txBody>
      </p:sp>
      <p:sp>
        <p:nvSpPr>
          <p:cNvPr id="21" name="ZoneTexte 20"/>
          <p:cNvSpPr txBox="1"/>
          <p:nvPr/>
        </p:nvSpPr>
        <p:spPr>
          <a:xfrm>
            <a:off x="2336799" y="3747513"/>
            <a:ext cx="4251569" cy="461665"/>
          </a:xfrm>
          <a:prstGeom prst="rect">
            <a:avLst/>
          </a:prstGeom>
          <a:noFill/>
        </p:spPr>
        <p:txBody>
          <a:bodyPr wrap="square" rtlCol="0">
            <a:spAutoFit/>
          </a:bodyPr>
          <a:lstStyle/>
          <a:p>
            <a:r>
              <a:rPr lang="fr-FR" sz="2400" dirty="0" smtClean="0"/>
              <a:t>Entame de la Dame</a:t>
            </a:r>
            <a:endParaRPr lang="fr-FR" sz="2400" dirty="0"/>
          </a:p>
        </p:txBody>
      </p:sp>
      <p:sp>
        <p:nvSpPr>
          <p:cNvPr id="22" name="ZoneTexte 21"/>
          <p:cNvSpPr txBox="1"/>
          <p:nvPr/>
        </p:nvSpPr>
        <p:spPr>
          <a:xfrm>
            <a:off x="2336798" y="4298707"/>
            <a:ext cx="4251569" cy="461665"/>
          </a:xfrm>
          <a:prstGeom prst="rect">
            <a:avLst/>
          </a:prstGeom>
          <a:noFill/>
        </p:spPr>
        <p:txBody>
          <a:bodyPr wrap="square" rtlCol="0">
            <a:spAutoFit/>
          </a:bodyPr>
          <a:lstStyle/>
          <a:p>
            <a:r>
              <a:rPr lang="fr-FR" sz="2400" dirty="0" smtClean="0"/>
              <a:t>Entame du Valet</a:t>
            </a:r>
            <a:endParaRPr lang="fr-FR" sz="2400" dirty="0"/>
          </a:p>
        </p:txBody>
      </p:sp>
      <p:sp>
        <p:nvSpPr>
          <p:cNvPr id="23" name="ZoneTexte 22"/>
          <p:cNvSpPr txBox="1"/>
          <p:nvPr/>
        </p:nvSpPr>
        <p:spPr>
          <a:xfrm>
            <a:off x="2336797" y="4849784"/>
            <a:ext cx="4251569" cy="461665"/>
          </a:xfrm>
          <a:prstGeom prst="rect">
            <a:avLst/>
          </a:prstGeom>
          <a:noFill/>
        </p:spPr>
        <p:txBody>
          <a:bodyPr wrap="square" rtlCol="0">
            <a:spAutoFit/>
          </a:bodyPr>
          <a:lstStyle/>
          <a:p>
            <a:r>
              <a:rPr lang="fr-FR" sz="2400" dirty="0" smtClean="0"/>
              <a:t>Entame du Dix</a:t>
            </a:r>
            <a:endParaRPr lang="fr-FR" sz="2400" dirty="0"/>
          </a:p>
        </p:txBody>
      </p:sp>
      <p:sp>
        <p:nvSpPr>
          <p:cNvPr id="24" name="Ellipse 23"/>
          <p:cNvSpPr/>
          <p:nvPr/>
        </p:nvSpPr>
        <p:spPr>
          <a:xfrm>
            <a:off x="596717" y="3280462"/>
            <a:ext cx="320432" cy="31677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Ellipse 24"/>
          <p:cNvSpPr/>
          <p:nvPr/>
        </p:nvSpPr>
        <p:spPr>
          <a:xfrm>
            <a:off x="539567" y="3819958"/>
            <a:ext cx="320432" cy="31677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Ellipse 25"/>
          <p:cNvSpPr/>
          <p:nvPr/>
        </p:nvSpPr>
        <p:spPr>
          <a:xfrm>
            <a:off x="544697" y="4371152"/>
            <a:ext cx="320432" cy="31677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Ellipse 26"/>
          <p:cNvSpPr/>
          <p:nvPr/>
        </p:nvSpPr>
        <p:spPr>
          <a:xfrm>
            <a:off x="596716" y="4922229"/>
            <a:ext cx="405789" cy="31677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à coins arrondis 27"/>
          <p:cNvSpPr/>
          <p:nvPr/>
        </p:nvSpPr>
        <p:spPr>
          <a:xfrm>
            <a:off x="265723" y="5508532"/>
            <a:ext cx="11543323" cy="887045"/>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smtClean="0">
                <a:solidFill>
                  <a:schemeClr val="tx1"/>
                </a:solidFill>
              </a:rPr>
              <a:t>	Inférence </a:t>
            </a:r>
            <a:r>
              <a:rPr lang="fr-FR" sz="2400" b="1" dirty="0">
                <a:solidFill>
                  <a:schemeClr val="tx1"/>
                </a:solidFill>
              </a:rPr>
              <a:t>:  l’entame d’un honneur promet donc les deux cartes équivalentes inférieures à celle qui est jouée et dénie la carte équivalente supérieure</a:t>
            </a:r>
            <a:endParaRPr lang="fr-FR" sz="2400" b="1" dirty="0">
              <a:solidFill>
                <a:schemeClr val="tx1"/>
              </a:solidFill>
            </a:endParaRPr>
          </a:p>
        </p:txBody>
      </p:sp>
    </p:spTree>
    <p:extLst>
      <p:ext uri="{BB962C8B-B14F-4D97-AF65-F5344CB8AC3E}">
        <p14:creationId xmlns:p14="http://schemas.microsoft.com/office/powerpoint/2010/main" val="876298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
                                            <p:txEl>
                                              <p:pRg st="0" end="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21"/>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500" fill="hold"/>
                                        <p:tgtEl>
                                          <p:spTgt spid="18"/>
                                        </p:tgtEl>
                                        <p:attrNameLst>
                                          <p:attrName>ppt_w</p:attrName>
                                        </p:attrNameLst>
                                      </p:cBhvr>
                                      <p:tavLst>
                                        <p:tav tm="0">
                                          <p:val>
                                            <p:fltVal val="0"/>
                                          </p:val>
                                        </p:tav>
                                        <p:tav tm="100000">
                                          <p:val>
                                            <p:strVal val="#ppt_w"/>
                                          </p:val>
                                        </p:tav>
                                      </p:tavLst>
                                    </p:anim>
                                    <p:anim calcmode="lin" valueType="num">
                                      <p:cBhvr>
                                        <p:cTn id="47" dur="500" fill="hold"/>
                                        <p:tgtEl>
                                          <p:spTgt spid="18"/>
                                        </p:tgtEl>
                                        <p:attrNameLst>
                                          <p:attrName>ppt_h</p:attrName>
                                        </p:attrNameLst>
                                      </p:cBhvr>
                                      <p:tavLst>
                                        <p:tav tm="0">
                                          <p:val>
                                            <p:fltVal val="0"/>
                                          </p:val>
                                        </p:tav>
                                        <p:tav tm="100000">
                                          <p:val>
                                            <p:strVal val="#ppt_h"/>
                                          </p:val>
                                        </p:tav>
                                      </p:tavLst>
                                    </p:anim>
                                    <p:animEffect transition="in" filter="fade">
                                      <p:cBhvr>
                                        <p:cTn id="48" dur="500"/>
                                        <p:tgtEl>
                                          <p:spTgt spid="18"/>
                                        </p:tgtEl>
                                      </p:cBhvr>
                                    </p:animEffec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2"/>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500" fill="hold"/>
                                        <p:tgtEl>
                                          <p:spTgt spid="19"/>
                                        </p:tgtEl>
                                        <p:attrNameLst>
                                          <p:attrName>ppt_w</p:attrName>
                                        </p:attrNameLst>
                                      </p:cBhvr>
                                      <p:tavLst>
                                        <p:tav tm="0">
                                          <p:val>
                                            <p:fltVal val="0"/>
                                          </p:val>
                                        </p:tav>
                                        <p:tav tm="100000">
                                          <p:val>
                                            <p:strVal val="#ppt_w"/>
                                          </p:val>
                                        </p:tav>
                                      </p:tavLst>
                                    </p:anim>
                                    <p:anim calcmode="lin" valueType="num">
                                      <p:cBhvr>
                                        <p:cTn id="60" dur="500" fill="hold"/>
                                        <p:tgtEl>
                                          <p:spTgt spid="19"/>
                                        </p:tgtEl>
                                        <p:attrNameLst>
                                          <p:attrName>ppt_h</p:attrName>
                                        </p:attrNameLst>
                                      </p:cBhvr>
                                      <p:tavLst>
                                        <p:tav tm="0">
                                          <p:val>
                                            <p:fltVal val="0"/>
                                          </p:val>
                                        </p:tav>
                                        <p:tav tm="100000">
                                          <p:val>
                                            <p:strVal val="#ppt_h"/>
                                          </p:val>
                                        </p:tav>
                                      </p:tavLst>
                                    </p:anim>
                                    <p:animEffect transition="in" filter="fade">
                                      <p:cBhvr>
                                        <p:cTn id="61" dur="500"/>
                                        <p:tgtEl>
                                          <p:spTgt spid="19"/>
                                        </p:tgtEl>
                                      </p:cBhvr>
                                    </p:animEffec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23"/>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27"/>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53" presetClass="entr" presetSubtype="16" fill="hold" grpId="0" nodeType="clickEffect">
                                  <p:stCondLst>
                                    <p:cond delay="0"/>
                                  </p:stCondLst>
                                  <p:childTnLst>
                                    <p:set>
                                      <p:cBhvr>
                                        <p:cTn id="71" dur="1" fill="hold">
                                          <p:stCondLst>
                                            <p:cond delay="0"/>
                                          </p:stCondLst>
                                        </p:cTn>
                                        <p:tgtEl>
                                          <p:spTgt spid="28"/>
                                        </p:tgtEl>
                                        <p:attrNameLst>
                                          <p:attrName>style.visibility</p:attrName>
                                        </p:attrNameLst>
                                      </p:cBhvr>
                                      <p:to>
                                        <p:strVal val="visible"/>
                                      </p:to>
                                    </p:set>
                                    <p:anim calcmode="lin" valueType="num">
                                      <p:cBhvr>
                                        <p:cTn id="72" dur="500" fill="hold"/>
                                        <p:tgtEl>
                                          <p:spTgt spid="28"/>
                                        </p:tgtEl>
                                        <p:attrNameLst>
                                          <p:attrName>ppt_w</p:attrName>
                                        </p:attrNameLst>
                                      </p:cBhvr>
                                      <p:tavLst>
                                        <p:tav tm="0">
                                          <p:val>
                                            <p:fltVal val="0"/>
                                          </p:val>
                                        </p:tav>
                                        <p:tav tm="100000">
                                          <p:val>
                                            <p:strVal val="#ppt_w"/>
                                          </p:val>
                                        </p:tav>
                                      </p:tavLst>
                                    </p:anim>
                                    <p:anim calcmode="lin" valueType="num">
                                      <p:cBhvr>
                                        <p:cTn id="73" dur="500" fill="hold"/>
                                        <p:tgtEl>
                                          <p:spTgt spid="28"/>
                                        </p:tgtEl>
                                        <p:attrNameLst>
                                          <p:attrName>ppt_h</p:attrName>
                                        </p:attrNameLst>
                                      </p:cBhvr>
                                      <p:tavLst>
                                        <p:tav tm="0">
                                          <p:val>
                                            <p:fltVal val="0"/>
                                          </p:val>
                                        </p:tav>
                                        <p:tav tm="100000">
                                          <p:val>
                                            <p:strVal val="#ppt_h"/>
                                          </p:val>
                                        </p:tav>
                                      </p:tavLst>
                                    </p:anim>
                                    <p:animEffect transition="in" filter="fade">
                                      <p:cBhvr>
                                        <p:cTn id="7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6" grpId="0" animBg="1"/>
      <p:bldP spid="17" grpId="0" animBg="1"/>
      <p:bldP spid="18" grpId="0" animBg="1"/>
      <p:bldP spid="19" grpId="0" animBg="1"/>
      <p:bldP spid="21" grpId="0"/>
      <p:bldP spid="22" grpId="0"/>
      <p:bldP spid="23" grpId="0"/>
      <p:bldP spid="24" grpId="0" animBg="1"/>
      <p:bldP spid="25" grpId="0" animBg="1"/>
      <p:bldP spid="26" grpId="0" animBg="1"/>
      <p:bldP spid="27" grpId="0" animBg="1"/>
      <p:bldP spid="2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30659" y="848497"/>
            <a:ext cx="11640065" cy="5782961"/>
          </a:xfrm>
        </p:spPr>
        <p:txBody>
          <a:bodyPr>
            <a:normAutofit/>
          </a:bodyPr>
          <a:lstStyle/>
          <a:p>
            <a:r>
              <a:rPr lang="fr-FR" b="1" dirty="0" smtClean="0"/>
              <a:t>L’entame</a:t>
            </a:r>
          </a:p>
          <a:p>
            <a:pPr algn="l"/>
            <a:r>
              <a:rPr lang="fr-FR" b="1" dirty="0" smtClean="0"/>
              <a:t>I - L’</a:t>
            </a:r>
            <a:r>
              <a:rPr lang="fr-FR" b="1" dirty="0" err="1" smtClean="0"/>
              <a:t>entameur</a:t>
            </a:r>
            <a:r>
              <a:rPr lang="fr-FR" b="1" dirty="0" smtClean="0"/>
              <a:t> </a:t>
            </a:r>
            <a:r>
              <a:rPr lang="fr-FR" b="1" dirty="0"/>
              <a:t>possède une séquence d’honneurs</a:t>
            </a:r>
          </a:p>
          <a:p>
            <a:r>
              <a:rPr lang="fr-FR" b="1" dirty="0" smtClean="0"/>
              <a:t>Exercice n° 1</a:t>
            </a:r>
          </a:p>
          <a:p>
            <a:endParaRPr lang="fr-FR" sz="1000" b="1" dirty="0" smtClean="0"/>
          </a:p>
          <a:p>
            <a:endParaRPr lang="fr-FR" sz="1000" b="1" dirty="0" smtClean="0"/>
          </a:p>
        </p:txBody>
      </p:sp>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3</a:t>
            </a:r>
            <a:endParaRPr lang="fr-FR" sz="4000" dirty="0">
              <a:latin typeface="+mn-lt"/>
            </a:endParaRPr>
          </a:p>
        </p:txBody>
      </p:sp>
      <p:sp>
        <p:nvSpPr>
          <p:cNvPr id="6" name="Rectangle à coins arrondis 5"/>
          <p:cNvSpPr/>
          <p:nvPr/>
        </p:nvSpPr>
        <p:spPr>
          <a:xfrm>
            <a:off x="4099560" y="2322395"/>
            <a:ext cx="3604260" cy="716280"/>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Vous êtes sûr qu’il possède</a:t>
            </a:r>
            <a:endParaRPr lang="fr-FR" sz="2400" dirty="0">
              <a:solidFill>
                <a:schemeClr val="tx1"/>
              </a:solidFill>
            </a:endParaRPr>
          </a:p>
        </p:txBody>
      </p:sp>
      <p:sp>
        <p:nvSpPr>
          <p:cNvPr id="9" name="Rectangle à coins arrondis 8"/>
          <p:cNvSpPr/>
          <p:nvPr/>
        </p:nvSpPr>
        <p:spPr>
          <a:xfrm>
            <a:off x="7848600" y="2321542"/>
            <a:ext cx="3604260" cy="716280"/>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Vous êtes sûr qu’il n’a pas</a:t>
            </a:r>
          </a:p>
        </p:txBody>
      </p:sp>
      <p:sp>
        <p:nvSpPr>
          <p:cNvPr id="10" name="Rectangle à coins arrondis 9"/>
          <p:cNvSpPr/>
          <p:nvPr/>
        </p:nvSpPr>
        <p:spPr>
          <a:xfrm>
            <a:off x="350520" y="2319831"/>
            <a:ext cx="3604260" cy="716280"/>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Votre partenaire a entamé</a:t>
            </a:r>
            <a:endParaRPr lang="fr-FR" sz="2400" dirty="0">
              <a:solidFill>
                <a:schemeClr val="tx1"/>
              </a:solidFill>
            </a:endParaRPr>
          </a:p>
        </p:txBody>
      </p:sp>
      <p:sp>
        <p:nvSpPr>
          <p:cNvPr id="11" name="Rectangle à coins arrondis 10"/>
          <p:cNvSpPr/>
          <p:nvPr/>
        </p:nvSpPr>
        <p:spPr>
          <a:xfrm>
            <a:off x="350520" y="3275157"/>
            <a:ext cx="3604260" cy="534843"/>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d</a:t>
            </a:r>
            <a:r>
              <a:rPr lang="fr-FR" sz="2400" dirty="0" smtClean="0">
                <a:solidFill>
                  <a:schemeClr val="tx1"/>
                </a:solidFill>
              </a:rPr>
              <a:t>u Roi</a:t>
            </a:r>
            <a:endParaRPr lang="fr-FR" sz="2400" dirty="0">
              <a:solidFill>
                <a:schemeClr val="tx1"/>
              </a:solidFill>
            </a:endParaRPr>
          </a:p>
        </p:txBody>
      </p:sp>
      <p:sp>
        <p:nvSpPr>
          <p:cNvPr id="12" name="Rectangle à coins arrondis 11"/>
          <p:cNvSpPr/>
          <p:nvPr/>
        </p:nvSpPr>
        <p:spPr>
          <a:xfrm>
            <a:off x="350520" y="4049046"/>
            <a:ext cx="3604260" cy="534843"/>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d</a:t>
            </a:r>
            <a:r>
              <a:rPr lang="fr-FR" sz="2400" dirty="0" smtClean="0">
                <a:solidFill>
                  <a:schemeClr val="tx1"/>
                </a:solidFill>
              </a:rPr>
              <a:t>e la Dame</a:t>
            </a:r>
            <a:endParaRPr lang="fr-FR" sz="2400" dirty="0">
              <a:solidFill>
                <a:schemeClr val="tx1"/>
              </a:solidFill>
            </a:endParaRPr>
          </a:p>
        </p:txBody>
      </p:sp>
      <p:sp>
        <p:nvSpPr>
          <p:cNvPr id="13" name="Rectangle à coins arrondis 12"/>
          <p:cNvSpPr/>
          <p:nvPr/>
        </p:nvSpPr>
        <p:spPr>
          <a:xfrm>
            <a:off x="350520" y="4822935"/>
            <a:ext cx="3604260" cy="534843"/>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d</a:t>
            </a:r>
            <a:r>
              <a:rPr lang="fr-FR" sz="2400" dirty="0" smtClean="0">
                <a:solidFill>
                  <a:schemeClr val="tx1"/>
                </a:solidFill>
              </a:rPr>
              <a:t>u Valet</a:t>
            </a:r>
            <a:endParaRPr lang="fr-FR" sz="2400" dirty="0">
              <a:solidFill>
                <a:schemeClr val="tx1"/>
              </a:solidFill>
            </a:endParaRPr>
          </a:p>
        </p:txBody>
      </p:sp>
      <p:sp>
        <p:nvSpPr>
          <p:cNvPr id="14" name="Rectangle à coins arrondis 13"/>
          <p:cNvSpPr/>
          <p:nvPr/>
        </p:nvSpPr>
        <p:spPr>
          <a:xfrm>
            <a:off x="4099560" y="3275157"/>
            <a:ext cx="3604260" cy="534843"/>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l</a:t>
            </a:r>
            <a:r>
              <a:rPr lang="fr-FR" sz="2400" dirty="0" smtClean="0">
                <a:solidFill>
                  <a:schemeClr val="tx1"/>
                </a:solidFill>
              </a:rPr>
              <a:t>a Dame et le Valet</a:t>
            </a:r>
            <a:endParaRPr lang="fr-FR" sz="2400" dirty="0">
              <a:solidFill>
                <a:schemeClr val="tx1"/>
              </a:solidFill>
            </a:endParaRPr>
          </a:p>
        </p:txBody>
      </p:sp>
      <p:sp>
        <p:nvSpPr>
          <p:cNvPr id="15" name="Rectangle à coins arrondis 14"/>
          <p:cNvSpPr/>
          <p:nvPr/>
        </p:nvSpPr>
        <p:spPr>
          <a:xfrm>
            <a:off x="4099560" y="4049046"/>
            <a:ext cx="3604260" cy="534843"/>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l</a:t>
            </a:r>
            <a:r>
              <a:rPr lang="fr-FR" sz="2400" dirty="0" smtClean="0">
                <a:solidFill>
                  <a:schemeClr val="tx1"/>
                </a:solidFill>
              </a:rPr>
              <a:t>e Valet et le 10</a:t>
            </a:r>
            <a:endParaRPr lang="fr-FR" sz="2400" dirty="0">
              <a:solidFill>
                <a:schemeClr val="tx1"/>
              </a:solidFill>
            </a:endParaRPr>
          </a:p>
        </p:txBody>
      </p:sp>
      <p:sp>
        <p:nvSpPr>
          <p:cNvPr id="16" name="Rectangle à coins arrondis 15"/>
          <p:cNvSpPr/>
          <p:nvPr/>
        </p:nvSpPr>
        <p:spPr>
          <a:xfrm>
            <a:off x="4099560" y="4822935"/>
            <a:ext cx="3604260" cy="534843"/>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l</a:t>
            </a:r>
            <a:r>
              <a:rPr lang="fr-FR" sz="2400" dirty="0" smtClean="0">
                <a:solidFill>
                  <a:schemeClr val="tx1"/>
                </a:solidFill>
              </a:rPr>
              <a:t>e 10 et le 9</a:t>
            </a:r>
            <a:endParaRPr lang="fr-FR" sz="2400" dirty="0">
              <a:solidFill>
                <a:schemeClr val="tx1"/>
              </a:solidFill>
            </a:endParaRPr>
          </a:p>
        </p:txBody>
      </p:sp>
      <p:sp>
        <p:nvSpPr>
          <p:cNvPr id="17" name="Rectangle à coins arrondis 16"/>
          <p:cNvSpPr/>
          <p:nvPr/>
        </p:nvSpPr>
        <p:spPr>
          <a:xfrm>
            <a:off x="7848600" y="3275156"/>
            <a:ext cx="3604260" cy="534843"/>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L’As</a:t>
            </a:r>
            <a:endParaRPr lang="fr-FR" sz="2400" dirty="0">
              <a:solidFill>
                <a:schemeClr val="tx1"/>
              </a:solidFill>
            </a:endParaRPr>
          </a:p>
        </p:txBody>
      </p:sp>
      <p:sp>
        <p:nvSpPr>
          <p:cNvPr id="18" name="Rectangle à coins arrondis 17"/>
          <p:cNvSpPr/>
          <p:nvPr/>
        </p:nvSpPr>
        <p:spPr>
          <a:xfrm>
            <a:off x="7848600" y="4039438"/>
            <a:ext cx="3604260" cy="534843"/>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le Roi</a:t>
            </a:r>
            <a:endParaRPr lang="fr-FR" sz="2400" dirty="0">
              <a:solidFill>
                <a:schemeClr val="tx1"/>
              </a:solidFill>
            </a:endParaRPr>
          </a:p>
        </p:txBody>
      </p:sp>
      <p:sp>
        <p:nvSpPr>
          <p:cNvPr id="19" name="Rectangle à coins arrondis 18"/>
          <p:cNvSpPr/>
          <p:nvPr/>
        </p:nvSpPr>
        <p:spPr>
          <a:xfrm>
            <a:off x="7848600" y="4803720"/>
            <a:ext cx="3604260" cy="534843"/>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La Dame</a:t>
            </a:r>
            <a:endParaRPr lang="fr-FR" sz="2400" dirty="0">
              <a:solidFill>
                <a:schemeClr val="tx1"/>
              </a:solidFill>
            </a:endParaRPr>
          </a:p>
        </p:txBody>
      </p:sp>
      <p:sp>
        <p:nvSpPr>
          <p:cNvPr id="20" name="ZoneTexte 19"/>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Tree>
    <p:extLst>
      <p:ext uri="{BB962C8B-B14F-4D97-AF65-F5344CB8AC3E}">
        <p14:creationId xmlns:p14="http://schemas.microsoft.com/office/powerpoint/2010/main" val="972981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arn(inVertical)">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barn(inVertical)">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Effect transition="in" filter="fade">
                                      <p:cBhvr>
                                        <p:cTn id="39" dur="5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barn(inVertical)">
                                      <p:cBhvr>
                                        <p:cTn id="44" dur="500"/>
                                        <p:tgtEl>
                                          <p:spTgt spid="17"/>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barn(inVertical)">
                                      <p:cBhvr>
                                        <p:cTn id="49" dur="500"/>
                                        <p:tgtEl>
                                          <p:spTgt spid="12"/>
                                        </p:tgtEl>
                                      </p:cBhvr>
                                    </p:animEffect>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grpId="0" nodeType="click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barn(inVertical)">
                                      <p:cBhvr>
                                        <p:cTn id="54" dur="500"/>
                                        <p:tgtEl>
                                          <p:spTgt spid="15"/>
                                        </p:tgtEl>
                                      </p:cBhvr>
                                    </p:animEffect>
                                  </p:childTnLst>
                                </p:cTn>
                              </p:par>
                            </p:childTnLst>
                          </p:cTn>
                        </p:par>
                      </p:childTnLst>
                    </p:cTn>
                  </p:par>
                  <p:par>
                    <p:cTn id="55" fill="hold">
                      <p:stCondLst>
                        <p:cond delay="indefinite"/>
                      </p:stCondLst>
                      <p:childTnLst>
                        <p:par>
                          <p:cTn id="56" fill="hold">
                            <p:stCondLst>
                              <p:cond delay="0"/>
                            </p:stCondLst>
                            <p:childTnLst>
                              <p:par>
                                <p:cTn id="57" presetID="16" presetClass="entr" presetSubtype="21" fill="hold" grpId="0" nodeType="click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barn(inVertical)">
                                      <p:cBhvr>
                                        <p:cTn id="59" dur="500"/>
                                        <p:tgtEl>
                                          <p:spTgt spid="18"/>
                                        </p:tgtEl>
                                      </p:cBhvr>
                                    </p:animEffect>
                                  </p:childTnLst>
                                </p:cTn>
                              </p:par>
                            </p:childTnLst>
                          </p:cTn>
                        </p:par>
                      </p:childTnLst>
                    </p:cTn>
                  </p:par>
                  <p:par>
                    <p:cTn id="60" fill="hold">
                      <p:stCondLst>
                        <p:cond delay="indefinite"/>
                      </p:stCondLst>
                      <p:childTnLst>
                        <p:par>
                          <p:cTn id="61" fill="hold">
                            <p:stCondLst>
                              <p:cond delay="0"/>
                            </p:stCondLst>
                            <p:childTnLst>
                              <p:par>
                                <p:cTn id="62" presetID="16" presetClass="entr" presetSubtype="21" fill="hold" grpId="0" nodeType="click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barn(inVertical)">
                                      <p:cBhvr>
                                        <p:cTn id="64" dur="500"/>
                                        <p:tgtEl>
                                          <p:spTgt spid="13"/>
                                        </p:tgtEl>
                                      </p:cBhvr>
                                    </p:animEffect>
                                  </p:childTnLst>
                                </p:cTn>
                              </p:par>
                            </p:childTnLst>
                          </p:cTn>
                        </p:par>
                      </p:childTnLst>
                    </p:cTn>
                  </p:par>
                  <p:par>
                    <p:cTn id="65" fill="hold">
                      <p:stCondLst>
                        <p:cond delay="indefinite"/>
                      </p:stCondLst>
                      <p:childTnLst>
                        <p:par>
                          <p:cTn id="66" fill="hold">
                            <p:stCondLst>
                              <p:cond delay="0"/>
                            </p:stCondLst>
                            <p:childTnLst>
                              <p:par>
                                <p:cTn id="67" presetID="16" presetClass="entr" presetSubtype="21" fill="hold" grpId="0" nodeType="click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barn(inVertical)">
                                      <p:cBhvr>
                                        <p:cTn id="69" dur="500"/>
                                        <p:tgtEl>
                                          <p:spTgt spid="16"/>
                                        </p:tgtEl>
                                      </p:cBhvr>
                                    </p:animEffect>
                                  </p:childTnLst>
                                </p:cTn>
                              </p:par>
                            </p:childTnLst>
                          </p:cTn>
                        </p:par>
                      </p:childTnLst>
                    </p:cTn>
                  </p:par>
                  <p:par>
                    <p:cTn id="70" fill="hold">
                      <p:stCondLst>
                        <p:cond delay="indefinite"/>
                      </p:stCondLst>
                      <p:childTnLst>
                        <p:par>
                          <p:cTn id="71" fill="hold">
                            <p:stCondLst>
                              <p:cond delay="0"/>
                            </p:stCondLst>
                            <p:childTnLst>
                              <p:par>
                                <p:cTn id="72" presetID="16" presetClass="entr" presetSubtype="21" fill="hold" grpId="0" nodeType="click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barn(inVertical)">
                                      <p:cBhvr>
                                        <p:cTn id="7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3</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smtClean="0"/>
              <a:t>L’entame</a:t>
            </a:r>
          </a:p>
          <a:p>
            <a:pPr algn="l"/>
            <a:r>
              <a:rPr lang="fr-FR" b="1" dirty="0" smtClean="0"/>
              <a:t>II - L’</a:t>
            </a:r>
            <a:r>
              <a:rPr lang="fr-FR" b="1" dirty="0" err="1" smtClean="0"/>
              <a:t>entameur</a:t>
            </a:r>
            <a:r>
              <a:rPr lang="fr-FR" b="1" dirty="0" smtClean="0"/>
              <a:t> ne possède pas de séquence dans sa couleur longue</a:t>
            </a:r>
          </a:p>
          <a:p>
            <a:pPr algn="l"/>
            <a:endParaRPr lang="fr-FR" b="1" dirty="0"/>
          </a:p>
          <a:p>
            <a:pPr algn="l"/>
            <a:endParaRPr lang="fr-FR" b="1" dirty="0" smtClean="0"/>
          </a:p>
          <a:p>
            <a:pPr algn="l"/>
            <a:endParaRPr lang="fr-FR" b="1" dirty="0"/>
          </a:p>
          <a:p>
            <a:pPr algn="l"/>
            <a:endParaRPr lang="fr-FR" b="1" dirty="0" smtClean="0"/>
          </a:p>
          <a:p>
            <a:pPr algn="l"/>
            <a:endParaRPr lang="fr-FR" b="1" dirty="0"/>
          </a:p>
          <a:p>
            <a:r>
              <a:rPr lang="fr-FR" b="1" dirty="0"/>
              <a:t>Règle de signalisation n° </a:t>
            </a:r>
            <a:r>
              <a:rPr lang="fr-FR" b="1" dirty="0" smtClean="0"/>
              <a:t>2</a:t>
            </a:r>
            <a:endParaRPr lang="fr-FR" b="1" dirty="0"/>
          </a:p>
          <a:p>
            <a:endParaRPr lang="fr-FR" b="1" dirty="0" smtClean="0"/>
          </a:p>
          <a:p>
            <a:pPr algn="l"/>
            <a:r>
              <a:rPr lang="fr-FR" dirty="0" smtClean="0"/>
              <a:t>	</a:t>
            </a:r>
            <a:endParaRPr lang="fr-FR" dirty="0"/>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16" name="Rectangle à coins arrondis 15"/>
          <p:cNvSpPr/>
          <p:nvPr/>
        </p:nvSpPr>
        <p:spPr>
          <a:xfrm>
            <a:off x="230659" y="1869225"/>
            <a:ext cx="1946031"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V 6 5 4</a:t>
            </a:r>
            <a:endParaRPr lang="fr-FR" sz="2400" b="1" dirty="0">
              <a:solidFill>
                <a:schemeClr val="tx1"/>
              </a:solidFill>
            </a:endParaRPr>
          </a:p>
        </p:txBody>
      </p:sp>
      <p:sp>
        <p:nvSpPr>
          <p:cNvPr id="17" name="ZoneTexte 16"/>
          <p:cNvSpPr txBox="1"/>
          <p:nvPr/>
        </p:nvSpPr>
        <p:spPr>
          <a:xfrm>
            <a:off x="2437510" y="1869225"/>
            <a:ext cx="9311294" cy="461665"/>
          </a:xfrm>
          <a:prstGeom prst="rect">
            <a:avLst/>
          </a:prstGeom>
          <a:noFill/>
        </p:spPr>
        <p:txBody>
          <a:bodyPr wrap="square" rtlCol="0">
            <a:spAutoFit/>
          </a:bodyPr>
          <a:lstStyle/>
          <a:p>
            <a:r>
              <a:rPr lang="fr-FR" sz="2400" dirty="0" smtClean="0"/>
              <a:t>Le Roi et le Valet ne sont pas équivalents : il manque la Dame</a:t>
            </a:r>
            <a:endParaRPr lang="fr-FR" sz="2400" dirty="0"/>
          </a:p>
        </p:txBody>
      </p:sp>
      <p:sp>
        <p:nvSpPr>
          <p:cNvPr id="18" name="Rectangle à coins arrondis 17"/>
          <p:cNvSpPr/>
          <p:nvPr/>
        </p:nvSpPr>
        <p:spPr>
          <a:xfrm>
            <a:off x="230658" y="2371741"/>
            <a:ext cx="1946031"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8 7 5 3</a:t>
            </a:r>
            <a:endParaRPr lang="fr-FR" sz="2400" b="1" dirty="0">
              <a:solidFill>
                <a:schemeClr val="tx1"/>
              </a:solidFill>
            </a:endParaRPr>
          </a:p>
        </p:txBody>
      </p:sp>
      <p:sp>
        <p:nvSpPr>
          <p:cNvPr id="19" name="ZoneTexte 18"/>
          <p:cNvSpPr txBox="1"/>
          <p:nvPr/>
        </p:nvSpPr>
        <p:spPr>
          <a:xfrm>
            <a:off x="2437510" y="2369416"/>
            <a:ext cx="9311294" cy="461665"/>
          </a:xfrm>
          <a:prstGeom prst="rect">
            <a:avLst/>
          </a:prstGeom>
          <a:noFill/>
        </p:spPr>
        <p:txBody>
          <a:bodyPr wrap="square" rtlCol="0">
            <a:spAutoFit/>
          </a:bodyPr>
          <a:lstStyle/>
          <a:p>
            <a:r>
              <a:rPr lang="fr-FR" sz="2400" dirty="0" smtClean="0"/>
              <a:t>L’</a:t>
            </a:r>
            <a:r>
              <a:rPr lang="fr-FR" sz="2400" dirty="0" err="1" smtClean="0"/>
              <a:t>entameur</a:t>
            </a:r>
            <a:r>
              <a:rPr lang="fr-FR" sz="2400" dirty="0" smtClean="0"/>
              <a:t> n’a qu’un honneur</a:t>
            </a:r>
            <a:endParaRPr lang="fr-FR" sz="2400" dirty="0"/>
          </a:p>
        </p:txBody>
      </p:sp>
      <p:sp>
        <p:nvSpPr>
          <p:cNvPr id="20" name="Rectangle à coins arrondis 19"/>
          <p:cNvSpPr/>
          <p:nvPr/>
        </p:nvSpPr>
        <p:spPr>
          <a:xfrm>
            <a:off x="230658" y="2871933"/>
            <a:ext cx="1946031"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10 5 2</a:t>
            </a:r>
            <a:endParaRPr lang="fr-FR" sz="2400" b="1" dirty="0">
              <a:solidFill>
                <a:schemeClr val="tx1"/>
              </a:solidFill>
            </a:endParaRPr>
          </a:p>
        </p:txBody>
      </p:sp>
      <p:sp>
        <p:nvSpPr>
          <p:cNvPr id="21" name="ZoneTexte 20"/>
          <p:cNvSpPr txBox="1"/>
          <p:nvPr/>
        </p:nvSpPr>
        <p:spPr>
          <a:xfrm>
            <a:off x="2437510" y="2869607"/>
            <a:ext cx="9311294" cy="461665"/>
          </a:xfrm>
          <a:prstGeom prst="rect">
            <a:avLst/>
          </a:prstGeom>
          <a:noFill/>
        </p:spPr>
        <p:txBody>
          <a:bodyPr wrap="square" rtlCol="0">
            <a:spAutoFit/>
          </a:bodyPr>
          <a:lstStyle/>
          <a:p>
            <a:r>
              <a:rPr lang="fr-FR" sz="2400" dirty="0" smtClean="0"/>
              <a:t>La Dame et le 10 ne sont pas équivalents : il manque le Valet</a:t>
            </a:r>
            <a:endParaRPr lang="fr-FR" sz="2400" dirty="0"/>
          </a:p>
        </p:txBody>
      </p:sp>
      <p:sp>
        <p:nvSpPr>
          <p:cNvPr id="22" name="Rectangle à coins arrondis 21"/>
          <p:cNvSpPr/>
          <p:nvPr/>
        </p:nvSpPr>
        <p:spPr>
          <a:xfrm>
            <a:off x="230658" y="3372124"/>
            <a:ext cx="1946031"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D 8 4</a:t>
            </a:r>
            <a:endParaRPr lang="fr-FR" sz="2400" b="1" dirty="0">
              <a:solidFill>
                <a:schemeClr val="tx1"/>
              </a:solidFill>
            </a:endParaRPr>
          </a:p>
        </p:txBody>
      </p:sp>
      <p:sp>
        <p:nvSpPr>
          <p:cNvPr id="23" name="ZoneTexte 22"/>
          <p:cNvSpPr txBox="1"/>
          <p:nvPr/>
        </p:nvSpPr>
        <p:spPr>
          <a:xfrm>
            <a:off x="2437510" y="3369798"/>
            <a:ext cx="9311294" cy="461665"/>
          </a:xfrm>
          <a:prstGeom prst="rect">
            <a:avLst/>
          </a:prstGeom>
          <a:noFill/>
        </p:spPr>
        <p:txBody>
          <a:bodyPr wrap="square" rtlCol="0">
            <a:spAutoFit/>
          </a:bodyPr>
          <a:lstStyle/>
          <a:p>
            <a:r>
              <a:rPr lang="fr-FR" sz="2400" dirty="0" smtClean="0"/>
              <a:t>Il faut trois cartes équivalentes : il manque l’As ou le Valet</a:t>
            </a:r>
            <a:endParaRPr lang="fr-FR" sz="2400" dirty="0"/>
          </a:p>
        </p:txBody>
      </p:sp>
      <p:sp>
        <p:nvSpPr>
          <p:cNvPr id="24" name="Rectangle à coins arrondis 23"/>
          <p:cNvSpPr/>
          <p:nvPr/>
        </p:nvSpPr>
        <p:spPr>
          <a:xfrm>
            <a:off x="279029" y="4482123"/>
            <a:ext cx="11543323" cy="887045"/>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Sans séquence de trois </a:t>
            </a:r>
            <a:r>
              <a:rPr lang="fr-FR" sz="2400" b="1" dirty="0" smtClean="0">
                <a:solidFill>
                  <a:schemeClr val="tx1"/>
                </a:solidFill>
              </a:rPr>
              <a:t>cartes, l’</a:t>
            </a:r>
            <a:r>
              <a:rPr lang="fr-FR" sz="2400" b="1" dirty="0" err="1" smtClean="0">
                <a:solidFill>
                  <a:schemeClr val="tx1"/>
                </a:solidFill>
              </a:rPr>
              <a:t>entameur</a:t>
            </a:r>
            <a:r>
              <a:rPr lang="fr-FR" sz="2400" b="1" dirty="0" smtClean="0">
                <a:solidFill>
                  <a:schemeClr val="tx1"/>
                </a:solidFill>
              </a:rPr>
              <a:t> </a:t>
            </a:r>
            <a:r>
              <a:rPr lang="fr-FR" sz="2400" b="1" dirty="0">
                <a:solidFill>
                  <a:schemeClr val="tx1"/>
                </a:solidFill>
              </a:rPr>
              <a:t>joue sa quatrième carte la plus forte</a:t>
            </a:r>
            <a:br>
              <a:rPr lang="fr-FR" sz="2400" b="1" dirty="0">
                <a:solidFill>
                  <a:schemeClr val="tx1"/>
                </a:solidFill>
              </a:rPr>
            </a:br>
            <a:r>
              <a:rPr lang="fr-FR" sz="2400" b="1" dirty="0">
                <a:solidFill>
                  <a:schemeClr val="tx1"/>
                </a:solidFill>
              </a:rPr>
              <a:t>On dit qu’il joue sa « quatrième meilleure »</a:t>
            </a:r>
          </a:p>
        </p:txBody>
      </p:sp>
      <p:sp>
        <p:nvSpPr>
          <p:cNvPr id="25" name="Rectangle à coins arrondis 24"/>
          <p:cNvSpPr/>
          <p:nvPr/>
        </p:nvSpPr>
        <p:spPr>
          <a:xfrm>
            <a:off x="279029" y="5630990"/>
            <a:ext cx="1946031"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V 6 5 4</a:t>
            </a:r>
            <a:endParaRPr lang="fr-FR" sz="2400" b="1" dirty="0">
              <a:solidFill>
                <a:schemeClr val="tx1"/>
              </a:solidFill>
            </a:endParaRPr>
          </a:p>
        </p:txBody>
      </p:sp>
      <p:sp>
        <p:nvSpPr>
          <p:cNvPr id="26" name="ZoneTexte 25"/>
          <p:cNvSpPr txBox="1"/>
          <p:nvPr/>
        </p:nvSpPr>
        <p:spPr>
          <a:xfrm>
            <a:off x="2437510" y="5622771"/>
            <a:ext cx="9311294" cy="830997"/>
          </a:xfrm>
          <a:prstGeom prst="rect">
            <a:avLst/>
          </a:prstGeom>
          <a:noFill/>
        </p:spPr>
        <p:txBody>
          <a:bodyPr wrap="square" rtlCol="0">
            <a:spAutoFit/>
          </a:bodyPr>
          <a:lstStyle/>
          <a:p>
            <a:r>
              <a:rPr lang="fr-FR" sz="2400" dirty="0" smtClean="0"/>
              <a:t>Le Roi est la plus forte, le Valet est la 2</a:t>
            </a:r>
            <a:r>
              <a:rPr lang="fr-FR" sz="2400" baseline="30000" dirty="0" smtClean="0"/>
              <a:t>ème</a:t>
            </a:r>
            <a:r>
              <a:rPr lang="fr-FR" sz="2400" dirty="0" smtClean="0"/>
              <a:t> meilleure, le 6 est la 3</a:t>
            </a:r>
            <a:r>
              <a:rPr lang="fr-FR" sz="2400" baseline="30000" dirty="0" smtClean="0"/>
              <a:t>ème</a:t>
            </a:r>
            <a:r>
              <a:rPr lang="fr-FR" sz="2400" dirty="0" smtClean="0"/>
              <a:t> meilleure et le 5 est la 4</a:t>
            </a:r>
            <a:r>
              <a:rPr lang="fr-FR" sz="2400" baseline="30000" dirty="0" smtClean="0"/>
              <a:t>ème</a:t>
            </a:r>
            <a:r>
              <a:rPr lang="fr-FR" sz="2400" dirty="0" smtClean="0"/>
              <a:t> meilleure</a:t>
            </a:r>
            <a:endParaRPr lang="fr-FR" sz="2400" dirty="0"/>
          </a:p>
        </p:txBody>
      </p:sp>
      <p:sp>
        <p:nvSpPr>
          <p:cNvPr id="27" name="Ellipse 26"/>
          <p:cNvSpPr/>
          <p:nvPr/>
        </p:nvSpPr>
        <p:spPr>
          <a:xfrm>
            <a:off x="1363784" y="5710972"/>
            <a:ext cx="266896" cy="31677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5697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Effect transition="in" filter="fade">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p:cTn id="46" dur="500" fill="hold"/>
                                        <p:tgtEl>
                                          <p:spTgt spid="22"/>
                                        </p:tgtEl>
                                        <p:attrNameLst>
                                          <p:attrName>ppt_w</p:attrName>
                                        </p:attrNameLst>
                                      </p:cBhvr>
                                      <p:tavLst>
                                        <p:tav tm="0">
                                          <p:val>
                                            <p:fltVal val="0"/>
                                          </p:val>
                                        </p:tav>
                                        <p:tav tm="100000">
                                          <p:val>
                                            <p:strVal val="#ppt_w"/>
                                          </p:val>
                                        </p:tav>
                                      </p:tavLst>
                                    </p:anim>
                                    <p:anim calcmode="lin" valueType="num">
                                      <p:cBhvr>
                                        <p:cTn id="47" dur="500" fill="hold"/>
                                        <p:tgtEl>
                                          <p:spTgt spid="22"/>
                                        </p:tgtEl>
                                        <p:attrNameLst>
                                          <p:attrName>ppt_h</p:attrName>
                                        </p:attrNameLst>
                                      </p:cBhvr>
                                      <p:tavLst>
                                        <p:tav tm="0">
                                          <p:val>
                                            <p:fltVal val="0"/>
                                          </p:val>
                                        </p:tav>
                                        <p:tav tm="100000">
                                          <p:val>
                                            <p:strVal val="#ppt_h"/>
                                          </p:val>
                                        </p:tav>
                                      </p:tavLst>
                                    </p:anim>
                                    <p:animEffect transition="in" filter="fade">
                                      <p:cBhvr>
                                        <p:cTn id="48" dur="500"/>
                                        <p:tgtEl>
                                          <p:spTgt spid="22"/>
                                        </p:tgtEl>
                                      </p:cBhvr>
                                    </p:animEffec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3">
                                            <p:txEl>
                                              <p:pRg st="7" end="7"/>
                                            </p:txEl>
                                          </p:spTgt>
                                        </p:tgtEl>
                                        <p:attrNameLst>
                                          <p:attrName>style.visibility</p:attrName>
                                        </p:attrNameLst>
                                      </p:cBhvr>
                                      <p:to>
                                        <p:strVal val="visible"/>
                                      </p:to>
                                    </p:set>
                                    <p:anim calcmode="lin" valueType="num">
                                      <p:cBhvr additive="base">
                                        <p:cTn id="5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500" fill="hold"/>
                                        <p:tgtEl>
                                          <p:spTgt spid="24"/>
                                        </p:tgtEl>
                                        <p:attrNameLst>
                                          <p:attrName>ppt_w</p:attrName>
                                        </p:attrNameLst>
                                      </p:cBhvr>
                                      <p:tavLst>
                                        <p:tav tm="0">
                                          <p:val>
                                            <p:fltVal val="0"/>
                                          </p:val>
                                        </p:tav>
                                        <p:tav tm="100000">
                                          <p:val>
                                            <p:strVal val="#ppt_w"/>
                                          </p:val>
                                        </p:tav>
                                      </p:tavLst>
                                    </p:anim>
                                    <p:anim calcmode="lin" valueType="num">
                                      <p:cBhvr>
                                        <p:cTn id="64" dur="500" fill="hold"/>
                                        <p:tgtEl>
                                          <p:spTgt spid="24"/>
                                        </p:tgtEl>
                                        <p:attrNameLst>
                                          <p:attrName>ppt_h</p:attrName>
                                        </p:attrNameLst>
                                      </p:cBhvr>
                                      <p:tavLst>
                                        <p:tav tm="0">
                                          <p:val>
                                            <p:fltVal val="0"/>
                                          </p:val>
                                        </p:tav>
                                        <p:tav tm="100000">
                                          <p:val>
                                            <p:strVal val="#ppt_h"/>
                                          </p:val>
                                        </p:tav>
                                      </p:tavLst>
                                    </p:anim>
                                    <p:animEffect transition="in" filter="fade">
                                      <p:cBhvr>
                                        <p:cTn id="65" dur="500"/>
                                        <p:tgtEl>
                                          <p:spTgt spid="24"/>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25"/>
                                        </p:tgtEl>
                                        <p:attrNameLst>
                                          <p:attrName>style.visibility</p:attrName>
                                        </p:attrNameLst>
                                      </p:cBhvr>
                                      <p:to>
                                        <p:strVal val="visible"/>
                                      </p:to>
                                    </p:set>
                                    <p:anim calcmode="lin" valueType="num">
                                      <p:cBhvr>
                                        <p:cTn id="70" dur="500" fill="hold"/>
                                        <p:tgtEl>
                                          <p:spTgt spid="25"/>
                                        </p:tgtEl>
                                        <p:attrNameLst>
                                          <p:attrName>ppt_w</p:attrName>
                                        </p:attrNameLst>
                                      </p:cBhvr>
                                      <p:tavLst>
                                        <p:tav tm="0">
                                          <p:val>
                                            <p:fltVal val="0"/>
                                          </p:val>
                                        </p:tav>
                                        <p:tav tm="100000">
                                          <p:val>
                                            <p:strVal val="#ppt_w"/>
                                          </p:val>
                                        </p:tav>
                                      </p:tavLst>
                                    </p:anim>
                                    <p:anim calcmode="lin" valueType="num">
                                      <p:cBhvr>
                                        <p:cTn id="71" dur="500" fill="hold"/>
                                        <p:tgtEl>
                                          <p:spTgt spid="25"/>
                                        </p:tgtEl>
                                        <p:attrNameLst>
                                          <p:attrName>ppt_h</p:attrName>
                                        </p:attrNameLst>
                                      </p:cBhvr>
                                      <p:tavLst>
                                        <p:tav tm="0">
                                          <p:val>
                                            <p:fltVal val="0"/>
                                          </p:val>
                                        </p:tav>
                                        <p:tav tm="100000">
                                          <p:val>
                                            <p:strVal val="#ppt_h"/>
                                          </p:val>
                                        </p:tav>
                                      </p:tavLst>
                                    </p:anim>
                                    <p:animEffect transition="in" filter="fade">
                                      <p:cBhvr>
                                        <p:cTn id="72" dur="500"/>
                                        <p:tgtEl>
                                          <p:spTgt spid="25"/>
                                        </p:tgtEl>
                                      </p:cBhvr>
                                    </p:animEffec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26">
                                            <p:txEl>
                                              <p:pRg st="0" end="0"/>
                                            </p:txEl>
                                          </p:spTgt>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20" grpId="0" animBg="1"/>
      <p:bldP spid="22" grpId="0" animBg="1"/>
      <p:bldP spid="24" grpId="0" animBg="1"/>
      <p:bldP spid="25" grpId="0" animBg="1"/>
      <p:bldP spid="2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30659" y="848497"/>
            <a:ext cx="11640065" cy="5782961"/>
          </a:xfrm>
        </p:spPr>
        <p:txBody>
          <a:bodyPr>
            <a:normAutofit/>
          </a:bodyPr>
          <a:lstStyle/>
          <a:p>
            <a:r>
              <a:rPr lang="fr-FR" b="1" dirty="0" smtClean="0"/>
              <a:t>L’entame</a:t>
            </a:r>
          </a:p>
          <a:p>
            <a:pPr algn="l"/>
            <a:r>
              <a:rPr lang="fr-FR" b="1" dirty="0" smtClean="0"/>
              <a:t>II </a:t>
            </a:r>
            <a:r>
              <a:rPr lang="fr-FR" b="1" dirty="0"/>
              <a:t>- L’</a:t>
            </a:r>
            <a:r>
              <a:rPr lang="fr-FR" b="1" dirty="0" err="1"/>
              <a:t>entameur</a:t>
            </a:r>
            <a:r>
              <a:rPr lang="fr-FR" b="1" dirty="0"/>
              <a:t> ne possède pas de séquence dans sa couleur longue</a:t>
            </a:r>
          </a:p>
          <a:p>
            <a:r>
              <a:rPr lang="fr-FR" b="1" dirty="0"/>
              <a:t>Exercice n° </a:t>
            </a:r>
            <a:r>
              <a:rPr lang="fr-FR" b="1" dirty="0" smtClean="0"/>
              <a:t>2</a:t>
            </a:r>
            <a:endParaRPr lang="fr-FR" b="1" dirty="0"/>
          </a:p>
          <a:p>
            <a:endParaRPr lang="fr-FR" b="1" dirty="0"/>
          </a:p>
          <a:p>
            <a:endParaRPr lang="fr-FR" sz="1000" b="1" dirty="0" smtClean="0"/>
          </a:p>
          <a:p>
            <a:endParaRPr lang="fr-FR" sz="1000" b="1" dirty="0" smtClean="0"/>
          </a:p>
        </p:txBody>
      </p:sp>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3</a:t>
            </a:r>
            <a:endParaRPr lang="fr-FR" sz="4000" dirty="0">
              <a:latin typeface="+mn-lt"/>
            </a:endParaRPr>
          </a:p>
        </p:txBody>
      </p:sp>
      <p:sp>
        <p:nvSpPr>
          <p:cNvPr id="20" name="ZoneTexte 19"/>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21" name="Rectangle à coins arrondis 20"/>
          <p:cNvSpPr/>
          <p:nvPr/>
        </p:nvSpPr>
        <p:spPr>
          <a:xfrm>
            <a:off x="334303" y="2507143"/>
            <a:ext cx="1946031"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V 6 5 4</a:t>
            </a:r>
            <a:endParaRPr lang="fr-FR" sz="2400" b="1" dirty="0">
              <a:solidFill>
                <a:schemeClr val="tx1"/>
              </a:solidFill>
            </a:endParaRPr>
          </a:p>
        </p:txBody>
      </p:sp>
      <p:sp>
        <p:nvSpPr>
          <p:cNvPr id="22" name="Rectangle à coins arrondis 21"/>
          <p:cNvSpPr/>
          <p:nvPr/>
        </p:nvSpPr>
        <p:spPr>
          <a:xfrm>
            <a:off x="334303" y="3046640"/>
            <a:ext cx="1946031"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8 7 5 3 2</a:t>
            </a:r>
            <a:endParaRPr lang="fr-FR" sz="2400" b="1" dirty="0">
              <a:solidFill>
                <a:schemeClr val="tx1"/>
              </a:solidFill>
            </a:endParaRPr>
          </a:p>
        </p:txBody>
      </p:sp>
      <p:sp>
        <p:nvSpPr>
          <p:cNvPr id="23" name="Rectangle à coins arrondis 22"/>
          <p:cNvSpPr/>
          <p:nvPr/>
        </p:nvSpPr>
        <p:spPr>
          <a:xfrm>
            <a:off x="334303" y="3597834"/>
            <a:ext cx="1946031"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10 5 2</a:t>
            </a:r>
            <a:endParaRPr lang="fr-FR" sz="2400" b="1" dirty="0">
              <a:solidFill>
                <a:schemeClr val="tx1"/>
              </a:solidFill>
            </a:endParaRPr>
          </a:p>
        </p:txBody>
      </p:sp>
      <p:sp>
        <p:nvSpPr>
          <p:cNvPr id="24" name="Rectangle à coins arrondis 23"/>
          <p:cNvSpPr/>
          <p:nvPr/>
        </p:nvSpPr>
        <p:spPr>
          <a:xfrm>
            <a:off x="334303" y="4156448"/>
            <a:ext cx="1946031"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D 8 4 2</a:t>
            </a:r>
            <a:endParaRPr lang="fr-FR" sz="2400" b="1" dirty="0">
              <a:solidFill>
                <a:schemeClr val="tx1"/>
              </a:solidFill>
            </a:endParaRPr>
          </a:p>
        </p:txBody>
      </p:sp>
      <p:sp>
        <p:nvSpPr>
          <p:cNvPr id="25" name="ZoneTexte 24"/>
          <p:cNvSpPr txBox="1"/>
          <p:nvPr/>
        </p:nvSpPr>
        <p:spPr>
          <a:xfrm>
            <a:off x="2405379" y="2568383"/>
            <a:ext cx="4251569" cy="461665"/>
          </a:xfrm>
          <a:prstGeom prst="rect">
            <a:avLst/>
          </a:prstGeom>
          <a:noFill/>
        </p:spPr>
        <p:txBody>
          <a:bodyPr wrap="square" rtlCol="0">
            <a:spAutoFit/>
          </a:bodyPr>
          <a:lstStyle/>
          <a:p>
            <a:r>
              <a:rPr lang="fr-FR" sz="2400" dirty="0" smtClean="0"/>
              <a:t>Entame du 5</a:t>
            </a:r>
            <a:endParaRPr lang="fr-FR" sz="2400" dirty="0"/>
          </a:p>
        </p:txBody>
      </p:sp>
      <p:sp>
        <p:nvSpPr>
          <p:cNvPr id="26" name="ZoneTexte 25"/>
          <p:cNvSpPr txBox="1"/>
          <p:nvPr/>
        </p:nvSpPr>
        <p:spPr>
          <a:xfrm>
            <a:off x="2405379" y="3061713"/>
            <a:ext cx="4251569" cy="461665"/>
          </a:xfrm>
          <a:prstGeom prst="rect">
            <a:avLst/>
          </a:prstGeom>
          <a:noFill/>
        </p:spPr>
        <p:txBody>
          <a:bodyPr wrap="square" rtlCol="0">
            <a:spAutoFit/>
          </a:bodyPr>
          <a:lstStyle/>
          <a:p>
            <a:r>
              <a:rPr lang="fr-FR" sz="2400" dirty="0" smtClean="0"/>
              <a:t>Entame du 5</a:t>
            </a:r>
            <a:endParaRPr lang="fr-FR" sz="2400" dirty="0"/>
          </a:p>
        </p:txBody>
      </p:sp>
      <p:sp>
        <p:nvSpPr>
          <p:cNvPr id="27" name="ZoneTexte 26"/>
          <p:cNvSpPr txBox="1"/>
          <p:nvPr/>
        </p:nvSpPr>
        <p:spPr>
          <a:xfrm>
            <a:off x="2405378" y="3612907"/>
            <a:ext cx="4251569" cy="461665"/>
          </a:xfrm>
          <a:prstGeom prst="rect">
            <a:avLst/>
          </a:prstGeom>
          <a:noFill/>
        </p:spPr>
        <p:txBody>
          <a:bodyPr wrap="square" rtlCol="0">
            <a:spAutoFit/>
          </a:bodyPr>
          <a:lstStyle/>
          <a:p>
            <a:r>
              <a:rPr lang="fr-FR" sz="2400" dirty="0" smtClean="0"/>
              <a:t>Entame du 2</a:t>
            </a:r>
            <a:endParaRPr lang="fr-FR" sz="2400" dirty="0"/>
          </a:p>
        </p:txBody>
      </p:sp>
      <p:sp>
        <p:nvSpPr>
          <p:cNvPr id="28" name="ZoneTexte 27"/>
          <p:cNvSpPr txBox="1"/>
          <p:nvPr/>
        </p:nvSpPr>
        <p:spPr>
          <a:xfrm>
            <a:off x="2405377" y="4163984"/>
            <a:ext cx="4251569" cy="461665"/>
          </a:xfrm>
          <a:prstGeom prst="rect">
            <a:avLst/>
          </a:prstGeom>
          <a:noFill/>
        </p:spPr>
        <p:txBody>
          <a:bodyPr wrap="square" rtlCol="0">
            <a:spAutoFit/>
          </a:bodyPr>
          <a:lstStyle/>
          <a:p>
            <a:r>
              <a:rPr lang="fr-FR" sz="2400" dirty="0" smtClean="0"/>
              <a:t>Entame du 4</a:t>
            </a:r>
            <a:endParaRPr lang="fr-FR" sz="2400" dirty="0"/>
          </a:p>
        </p:txBody>
      </p:sp>
      <p:sp>
        <p:nvSpPr>
          <p:cNvPr id="29" name="Ellipse 28"/>
          <p:cNvSpPr/>
          <p:nvPr/>
        </p:nvSpPr>
        <p:spPr>
          <a:xfrm>
            <a:off x="1421606" y="2587125"/>
            <a:ext cx="262610" cy="31677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Ellipse 29"/>
          <p:cNvSpPr/>
          <p:nvPr/>
        </p:nvSpPr>
        <p:spPr>
          <a:xfrm>
            <a:off x="1299685" y="3126622"/>
            <a:ext cx="262610" cy="31677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Ellipse 30"/>
          <p:cNvSpPr/>
          <p:nvPr/>
        </p:nvSpPr>
        <p:spPr>
          <a:xfrm>
            <a:off x="1611629" y="3685352"/>
            <a:ext cx="262610" cy="31677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Ellipse 31"/>
          <p:cNvSpPr/>
          <p:nvPr/>
        </p:nvSpPr>
        <p:spPr>
          <a:xfrm>
            <a:off x="1430990" y="4236429"/>
            <a:ext cx="262610" cy="31677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39922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5">
                                            <p:txEl>
                                              <p:pRg st="0" end="0"/>
                                            </p:txEl>
                                          </p:spTgt>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27"/>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grpId="0" nodeType="click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p:cTn id="52" dur="500" fill="hold"/>
                                        <p:tgtEl>
                                          <p:spTgt spid="24"/>
                                        </p:tgtEl>
                                        <p:attrNameLst>
                                          <p:attrName>ppt_w</p:attrName>
                                        </p:attrNameLst>
                                      </p:cBhvr>
                                      <p:tavLst>
                                        <p:tav tm="0">
                                          <p:val>
                                            <p:fltVal val="0"/>
                                          </p:val>
                                        </p:tav>
                                        <p:tav tm="100000">
                                          <p:val>
                                            <p:strVal val="#ppt_w"/>
                                          </p:val>
                                        </p:tav>
                                      </p:tavLst>
                                    </p:anim>
                                    <p:anim calcmode="lin" valueType="num">
                                      <p:cBhvr>
                                        <p:cTn id="53" dur="500" fill="hold"/>
                                        <p:tgtEl>
                                          <p:spTgt spid="24"/>
                                        </p:tgtEl>
                                        <p:attrNameLst>
                                          <p:attrName>ppt_h</p:attrName>
                                        </p:attrNameLst>
                                      </p:cBhvr>
                                      <p:tavLst>
                                        <p:tav tm="0">
                                          <p:val>
                                            <p:fltVal val="0"/>
                                          </p:val>
                                        </p:tav>
                                        <p:tav tm="100000">
                                          <p:val>
                                            <p:strVal val="#ppt_h"/>
                                          </p:val>
                                        </p:tav>
                                      </p:tavLst>
                                    </p:anim>
                                    <p:animEffect transition="in" filter="fade">
                                      <p:cBhvr>
                                        <p:cTn id="54" dur="500"/>
                                        <p:tgtEl>
                                          <p:spTgt spid="24"/>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6" grpId="0"/>
      <p:bldP spid="27" grpId="0"/>
      <p:bldP spid="28" grpId="0"/>
      <p:bldP spid="29" grpId="0" animBg="1"/>
      <p:bldP spid="30" grpId="0" animBg="1"/>
      <p:bldP spid="31" grpId="0" animBg="1"/>
      <p:bldP spid="3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30659" y="848497"/>
            <a:ext cx="11640065" cy="5782961"/>
          </a:xfrm>
        </p:spPr>
        <p:txBody>
          <a:bodyPr>
            <a:normAutofit/>
          </a:bodyPr>
          <a:lstStyle/>
          <a:p>
            <a:r>
              <a:rPr lang="fr-FR" b="1" dirty="0" smtClean="0"/>
              <a:t>L’exploitation des règles d’entame par le partenaire</a:t>
            </a:r>
          </a:p>
          <a:p>
            <a:pPr algn="l"/>
            <a:r>
              <a:rPr lang="fr-FR" b="1" dirty="0" smtClean="0"/>
              <a:t>I - Localiser les honneurs du déclarant dans la couleur entamée</a:t>
            </a:r>
            <a:endParaRPr lang="fr-FR" b="1" dirty="0"/>
          </a:p>
          <a:p>
            <a:pPr algn="l"/>
            <a:r>
              <a:rPr lang="fr-FR" dirty="0" smtClean="0"/>
              <a:t>	La connaissance des honneurs promis par la carte d’entame et l’observation du mort vont lui permettre de déduire les honneurs possédés par le déclarant dans la couleur entamée</a:t>
            </a:r>
          </a:p>
        </p:txBody>
      </p:sp>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3</a:t>
            </a:r>
            <a:endParaRPr lang="fr-FR" sz="4000" dirty="0">
              <a:latin typeface="+mn-lt"/>
            </a:endParaRPr>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Tree>
    <p:extLst>
      <p:ext uri="{BB962C8B-B14F-4D97-AF65-F5344CB8AC3E}">
        <p14:creationId xmlns:p14="http://schemas.microsoft.com/office/powerpoint/2010/main" val="3137627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30659" y="848497"/>
            <a:ext cx="11640065" cy="5782961"/>
          </a:xfrm>
        </p:spPr>
        <p:txBody>
          <a:bodyPr>
            <a:normAutofit/>
          </a:bodyPr>
          <a:lstStyle/>
          <a:p>
            <a:r>
              <a:rPr lang="fr-FR" b="1" dirty="0" smtClean="0"/>
              <a:t>L’exploitation des règles d’entame par le partenaire</a:t>
            </a:r>
          </a:p>
          <a:p>
            <a:pPr algn="l"/>
            <a:r>
              <a:rPr lang="fr-FR" b="1" dirty="0" smtClean="0"/>
              <a:t>I - Localiser les honneurs du déclarant dans la couleur entamée</a:t>
            </a:r>
            <a:endParaRPr lang="fr-FR" b="1" dirty="0"/>
          </a:p>
          <a:p>
            <a:r>
              <a:rPr lang="fr-FR" b="1" dirty="0" smtClean="0"/>
              <a:t>Exercice n° 3</a:t>
            </a:r>
          </a:p>
          <a:p>
            <a:pPr algn="l"/>
            <a:r>
              <a:rPr lang="fr-FR" dirty="0" smtClean="0"/>
              <a:t>	Vous êtes en Est. Votre partenaire a entamé d’un honneur. En observant cette carte et le mort, indiquez la ou les honneurs que possède le déclarant </a:t>
            </a:r>
          </a:p>
        </p:txBody>
      </p:sp>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3</a:t>
            </a:r>
            <a:endParaRPr lang="fr-FR" sz="4000" dirty="0">
              <a:latin typeface="+mn-lt"/>
            </a:endParaRPr>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10" name="Groupe 9"/>
          <p:cNvGrpSpPr/>
          <p:nvPr/>
        </p:nvGrpSpPr>
        <p:grpSpPr>
          <a:xfrm>
            <a:off x="246290" y="3126471"/>
            <a:ext cx="2543802" cy="1672490"/>
            <a:chOff x="246290" y="3126471"/>
            <a:chExt cx="2543802" cy="1672490"/>
          </a:xfrm>
        </p:grpSpPr>
        <p:sp>
          <p:nvSpPr>
            <p:cNvPr id="5" name="Rectangle à coins arrondis 4"/>
            <p:cNvSpPr/>
            <p:nvPr/>
          </p:nvSpPr>
          <p:spPr>
            <a:xfrm>
              <a:off x="811920" y="3126471"/>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8 5 2</a:t>
              </a:r>
              <a:endParaRPr lang="fr-FR" sz="2400" b="1" dirty="0">
                <a:solidFill>
                  <a:schemeClr val="tx1"/>
                </a:solidFill>
              </a:endParaRPr>
            </a:p>
          </p:txBody>
        </p:sp>
        <p:sp>
          <p:nvSpPr>
            <p:cNvPr id="6" name="Rectangle à coins arrondis 5"/>
            <p:cNvSpPr/>
            <p:nvPr/>
          </p:nvSpPr>
          <p:spPr>
            <a:xfrm>
              <a:off x="246290" y="3724347"/>
              <a:ext cx="660296"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R</a:t>
              </a:r>
            </a:p>
          </p:txBody>
        </p:sp>
        <p:sp>
          <p:nvSpPr>
            <p:cNvPr id="7" name="Rectangle à coins arrondis 6"/>
            <p:cNvSpPr/>
            <p:nvPr/>
          </p:nvSpPr>
          <p:spPr>
            <a:xfrm>
              <a:off x="1688124" y="3724347"/>
              <a:ext cx="110196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9 7 3</a:t>
              </a:r>
              <a:endParaRPr lang="fr-FR" sz="2400" b="1" dirty="0">
                <a:solidFill>
                  <a:schemeClr val="tx1"/>
                </a:solidFill>
              </a:endParaRPr>
            </a:p>
          </p:txBody>
        </p:sp>
        <p:sp>
          <p:nvSpPr>
            <p:cNvPr id="8" name="Rectangle à coins arrondis 7"/>
            <p:cNvSpPr/>
            <p:nvPr/>
          </p:nvSpPr>
          <p:spPr>
            <a:xfrm>
              <a:off x="1070708" y="3724347"/>
              <a:ext cx="468923" cy="476738"/>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9" name="Rectangle à coins arrondis 8"/>
            <p:cNvSpPr/>
            <p:nvPr/>
          </p:nvSpPr>
          <p:spPr>
            <a:xfrm>
              <a:off x="811920" y="4322223"/>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t>
              </a:r>
              <a:endParaRPr lang="fr-FR" sz="2400" b="1" dirty="0">
                <a:solidFill>
                  <a:schemeClr val="tx1"/>
                </a:solidFill>
              </a:endParaRPr>
            </a:p>
          </p:txBody>
        </p:sp>
      </p:grpSp>
      <p:sp>
        <p:nvSpPr>
          <p:cNvPr id="15" name="Rectangle à coins arrondis 14"/>
          <p:cNvSpPr/>
          <p:nvPr/>
        </p:nvSpPr>
        <p:spPr>
          <a:xfrm>
            <a:off x="2992120" y="2953360"/>
            <a:ext cx="3604260"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Mon partenaire possède</a:t>
            </a:r>
            <a:endParaRPr lang="fr-FR" sz="2400" dirty="0">
              <a:solidFill>
                <a:schemeClr val="tx1"/>
              </a:solidFill>
            </a:endParaRPr>
          </a:p>
        </p:txBody>
      </p:sp>
      <p:sp>
        <p:nvSpPr>
          <p:cNvPr id="17" name="Rectangle à coins arrondis 16"/>
          <p:cNvSpPr/>
          <p:nvPr/>
        </p:nvSpPr>
        <p:spPr>
          <a:xfrm>
            <a:off x="6880273" y="2953359"/>
            <a:ext cx="5100711"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J’en déduis que le déclarant possède</a:t>
            </a:r>
            <a:endParaRPr lang="fr-FR" sz="2400" dirty="0">
              <a:solidFill>
                <a:schemeClr val="tx1"/>
              </a:solidFill>
            </a:endParaRPr>
          </a:p>
        </p:txBody>
      </p:sp>
      <p:sp>
        <p:nvSpPr>
          <p:cNvPr id="18" name="Rectangle à coins arrondis 17"/>
          <p:cNvSpPr/>
          <p:nvPr/>
        </p:nvSpPr>
        <p:spPr>
          <a:xfrm>
            <a:off x="3007751" y="3724347"/>
            <a:ext cx="3604260"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la Dame et le Valet</a:t>
            </a:r>
            <a:endParaRPr lang="fr-FR" sz="2400" dirty="0">
              <a:solidFill>
                <a:schemeClr val="tx1"/>
              </a:solidFill>
            </a:endParaRPr>
          </a:p>
        </p:txBody>
      </p:sp>
      <p:sp>
        <p:nvSpPr>
          <p:cNvPr id="20" name="Rectangle à coins arrondis 19"/>
          <p:cNvSpPr/>
          <p:nvPr/>
        </p:nvSpPr>
        <p:spPr>
          <a:xfrm>
            <a:off x="6894473" y="3724347"/>
            <a:ext cx="5100711"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l</a:t>
            </a:r>
            <a:r>
              <a:rPr lang="fr-FR" sz="2400" dirty="0" smtClean="0">
                <a:solidFill>
                  <a:schemeClr val="tx1"/>
                </a:solidFill>
              </a:rPr>
              <a:t>’As</a:t>
            </a:r>
            <a:endParaRPr lang="fr-FR" sz="2400" dirty="0">
              <a:solidFill>
                <a:schemeClr val="tx1"/>
              </a:solidFill>
            </a:endParaRPr>
          </a:p>
        </p:txBody>
      </p:sp>
      <p:grpSp>
        <p:nvGrpSpPr>
          <p:cNvPr id="11" name="Groupe 10"/>
          <p:cNvGrpSpPr/>
          <p:nvPr/>
        </p:nvGrpSpPr>
        <p:grpSpPr>
          <a:xfrm>
            <a:off x="254106" y="4920099"/>
            <a:ext cx="2543802" cy="1672490"/>
            <a:chOff x="254106" y="4920099"/>
            <a:chExt cx="2543802" cy="1672490"/>
          </a:xfrm>
        </p:grpSpPr>
        <p:sp>
          <p:nvSpPr>
            <p:cNvPr id="28" name="Rectangle à coins arrondis 27"/>
            <p:cNvSpPr/>
            <p:nvPr/>
          </p:nvSpPr>
          <p:spPr>
            <a:xfrm>
              <a:off x="819736" y="4920099"/>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7 3</a:t>
              </a:r>
              <a:endParaRPr lang="fr-FR" sz="2400" b="1" dirty="0">
                <a:solidFill>
                  <a:schemeClr val="tx1"/>
                </a:solidFill>
              </a:endParaRPr>
            </a:p>
          </p:txBody>
        </p:sp>
        <p:sp>
          <p:nvSpPr>
            <p:cNvPr id="29" name="Rectangle à coins arrondis 28"/>
            <p:cNvSpPr/>
            <p:nvPr/>
          </p:nvSpPr>
          <p:spPr>
            <a:xfrm>
              <a:off x="254106" y="5517975"/>
              <a:ext cx="660296"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V</a:t>
              </a:r>
              <a:endParaRPr lang="fr-FR" sz="2400" b="1" dirty="0">
                <a:solidFill>
                  <a:schemeClr val="tx1"/>
                </a:solidFill>
              </a:endParaRPr>
            </a:p>
          </p:txBody>
        </p:sp>
        <p:sp>
          <p:nvSpPr>
            <p:cNvPr id="30" name="Rectangle à coins arrondis 29"/>
            <p:cNvSpPr/>
            <p:nvPr/>
          </p:nvSpPr>
          <p:spPr>
            <a:xfrm>
              <a:off x="1695940" y="5517975"/>
              <a:ext cx="110196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5 2</a:t>
              </a:r>
              <a:endParaRPr lang="fr-FR" sz="2400" b="1" dirty="0">
                <a:solidFill>
                  <a:schemeClr val="tx1"/>
                </a:solidFill>
              </a:endParaRPr>
            </a:p>
          </p:txBody>
        </p:sp>
        <p:sp>
          <p:nvSpPr>
            <p:cNvPr id="31" name="Rectangle à coins arrondis 30"/>
            <p:cNvSpPr/>
            <p:nvPr/>
          </p:nvSpPr>
          <p:spPr>
            <a:xfrm>
              <a:off x="1078524" y="5517975"/>
              <a:ext cx="468923" cy="476738"/>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32" name="Rectangle à coins arrondis 31"/>
            <p:cNvSpPr/>
            <p:nvPr/>
          </p:nvSpPr>
          <p:spPr>
            <a:xfrm>
              <a:off x="819736" y="6115851"/>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t>
              </a:r>
              <a:endParaRPr lang="fr-FR" sz="2400" b="1" dirty="0">
                <a:solidFill>
                  <a:schemeClr val="tx1"/>
                </a:solidFill>
              </a:endParaRPr>
            </a:p>
          </p:txBody>
        </p:sp>
      </p:grpSp>
      <p:sp>
        <p:nvSpPr>
          <p:cNvPr id="33" name="Rectangle à coins arrondis 32"/>
          <p:cNvSpPr/>
          <p:nvPr/>
        </p:nvSpPr>
        <p:spPr>
          <a:xfrm>
            <a:off x="3015567" y="5517975"/>
            <a:ext cx="3604260"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l</a:t>
            </a:r>
            <a:r>
              <a:rPr lang="fr-FR" sz="2400" dirty="0" smtClean="0">
                <a:solidFill>
                  <a:schemeClr val="tx1"/>
                </a:solidFill>
              </a:rPr>
              <a:t>e 10 et le 9</a:t>
            </a:r>
            <a:endParaRPr lang="fr-FR" sz="2400" dirty="0">
              <a:solidFill>
                <a:schemeClr val="tx1"/>
              </a:solidFill>
            </a:endParaRPr>
          </a:p>
        </p:txBody>
      </p:sp>
      <p:sp>
        <p:nvSpPr>
          <p:cNvPr id="34" name="Rectangle à coins arrondis 33"/>
          <p:cNvSpPr/>
          <p:nvPr/>
        </p:nvSpPr>
        <p:spPr>
          <a:xfrm>
            <a:off x="6902289" y="5517975"/>
            <a:ext cx="5100711"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l</a:t>
            </a:r>
            <a:r>
              <a:rPr lang="fr-FR" sz="2400" dirty="0" smtClean="0">
                <a:solidFill>
                  <a:schemeClr val="tx1"/>
                </a:solidFill>
              </a:rPr>
              <a:t>a Dame</a:t>
            </a:r>
            <a:endParaRPr lang="fr-FR" sz="2400" dirty="0">
              <a:solidFill>
                <a:schemeClr val="tx1"/>
              </a:solidFill>
            </a:endParaRPr>
          </a:p>
        </p:txBody>
      </p:sp>
    </p:spTree>
    <p:extLst>
      <p:ext uri="{BB962C8B-B14F-4D97-AF65-F5344CB8AC3E}">
        <p14:creationId xmlns:p14="http://schemas.microsoft.com/office/powerpoint/2010/main" val="1625612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barn(inVertical)">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inVertical)">
                                      <p:cBhvr>
                                        <p:cTn id="43" dur="500"/>
                                        <p:tgtEl>
                                          <p:spTgt spid="20"/>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nodeType="click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childTnLst>
                          </p:cTn>
                        </p:par>
                      </p:childTnLst>
                    </p:cTn>
                  </p:par>
                  <p:par>
                    <p:cTn id="51" fill="hold">
                      <p:stCondLst>
                        <p:cond delay="indefinite"/>
                      </p:stCondLst>
                      <p:childTnLst>
                        <p:par>
                          <p:cTn id="52" fill="hold">
                            <p:stCondLst>
                              <p:cond delay="0"/>
                            </p:stCondLst>
                            <p:childTnLst>
                              <p:par>
                                <p:cTn id="53" presetID="16" presetClass="entr" presetSubtype="21" fill="hold" grpId="0" nodeType="click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barn(inVertical)">
                                      <p:cBhvr>
                                        <p:cTn id="55" dur="500"/>
                                        <p:tgtEl>
                                          <p:spTgt spid="33"/>
                                        </p:tgtEl>
                                      </p:cBhvr>
                                    </p:animEffect>
                                  </p:childTnLst>
                                </p:cTn>
                              </p:par>
                            </p:childTnLst>
                          </p:cTn>
                        </p:par>
                      </p:childTnLst>
                    </p:cTn>
                  </p:par>
                  <p:par>
                    <p:cTn id="56" fill="hold">
                      <p:stCondLst>
                        <p:cond delay="indefinite"/>
                      </p:stCondLst>
                      <p:childTnLst>
                        <p:par>
                          <p:cTn id="57" fill="hold">
                            <p:stCondLst>
                              <p:cond delay="0"/>
                            </p:stCondLst>
                            <p:childTnLst>
                              <p:par>
                                <p:cTn id="58" presetID="16" presetClass="entr" presetSubtype="21" fill="hold" grpId="0" nodeType="click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barn(inVertical)">
                                      <p:cBhvr>
                                        <p:cTn id="6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5" grpId="0" animBg="1"/>
      <p:bldP spid="17" grpId="0" animBg="1"/>
      <p:bldP spid="18" grpId="0" animBg="1"/>
      <p:bldP spid="20" grpId="0" animBg="1"/>
      <p:bldP spid="33" grpId="0" animBg="1"/>
      <p:bldP spid="3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30659" y="848497"/>
            <a:ext cx="11640065" cy="5782961"/>
          </a:xfrm>
        </p:spPr>
        <p:txBody>
          <a:bodyPr>
            <a:normAutofit/>
          </a:bodyPr>
          <a:lstStyle/>
          <a:p>
            <a:r>
              <a:rPr lang="fr-FR" b="1" dirty="0" smtClean="0"/>
              <a:t>L’exploitation des règles d’entame par le partenaire</a:t>
            </a:r>
          </a:p>
          <a:p>
            <a:pPr algn="l"/>
            <a:r>
              <a:rPr lang="fr-FR" b="1" dirty="0" smtClean="0"/>
              <a:t>I - Localiser les honneurs du déclarant dans la couleur entamée</a:t>
            </a:r>
            <a:endParaRPr lang="fr-FR" b="1" dirty="0"/>
          </a:p>
          <a:p>
            <a:r>
              <a:rPr lang="fr-FR" b="1" dirty="0" smtClean="0"/>
              <a:t>Exercice n° 3</a:t>
            </a:r>
          </a:p>
          <a:p>
            <a:pPr algn="l"/>
            <a:r>
              <a:rPr lang="fr-FR" dirty="0" smtClean="0"/>
              <a:t>	Vous êtes en Est. Votre partenaire a entamé d’un honneur. En observant cette carte et le mort, indiquez la ou les honneurs que possède le déclarant </a:t>
            </a:r>
          </a:p>
        </p:txBody>
      </p:sp>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3</a:t>
            </a:r>
            <a:endParaRPr lang="fr-FR" sz="4000" dirty="0">
              <a:latin typeface="+mn-lt"/>
            </a:endParaRPr>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10" name="Groupe 9"/>
          <p:cNvGrpSpPr/>
          <p:nvPr/>
        </p:nvGrpSpPr>
        <p:grpSpPr>
          <a:xfrm>
            <a:off x="246290" y="3126471"/>
            <a:ext cx="2543802" cy="1672490"/>
            <a:chOff x="246290" y="3126471"/>
            <a:chExt cx="2543802" cy="1672490"/>
          </a:xfrm>
        </p:grpSpPr>
        <p:sp>
          <p:nvSpPr>
            <p:cNvPr id="5" name="Rectangle à coins arrondis 4"/>
            <p:cNvSpPr/>
            <p:nvPr/>
          </p:nvSpPr>
          <p:spPr>
            <a:xfrm>
              <a:off x="811920" y="3126471"/>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8 3 2</a:t>
              </a:r>
              <a:endParaRPr lang="fr-FR" sz="2400" b="1" dirty="0">
                <a:solidFill>
                  <a:schemeClr val="tx1"/>
                </a:solidFill>
              </a:endParaRPr>
            </a:p>
          </p:txBody>
        </p:sp>
        <p:sp>
          <p:nvSpPr>
            <p:cNvPr id="6" name="Rectangle à coins arrondis 5"/>
            <p:cNvSpPr/>
            <p:nvPr/>
          </p:nvSpPr>
          <p:spPr>
            <a:xfrm>
              <a:off x="246290" y="3724347"/>
              <a:ext cx="660296"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a:t>
              </a:r>
              <a:endParaRPr lang="fr-FR" sz="2400" b="1" dirty="0">
                <a:solidFill>
                  <a:schemeClr val="tx1"/>
                </a:solidFill>
              </a:endParaRPr>
            </a:p>
          </p:txBody>
        </p:sp>
        <p:sp>
          <p:nvSpPr>
            <p:cNvPr id="7" name="Rectangle à coins arrondis 6"/>
            <p:cNvSpPr/>
            <p:nvPr/>
          </p:nvSpPr>
          <p:spPr>
            <a:xfrm>
              <a:off x="1688124" y="3724347"/>
              <a:ext cx="110196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5</a:t>
              </a:r>
              <a:endParaRPr lang="fr-FR" sz="2400" b="1" dirty="0">
                <a:solidFill>
                  <a:schemeClr val="tx1"/>
                </a:solidFill>
              </a:endParaRPr>
            </a:p>
          </p:txBody>
        </p:sp>
        <p:sp>
          <p:nvSpPr>
            <p:cNvPr id="8" name="Rectangle à coins arrondis 7"/>
            <p:cNvSpPr/>
            <p:nvPr/>
          </p:nvSpPr>
          <p:spPr>
            <a:xfrm>
              <a:off x="1070708" y="3724347"/>
              <a:ext cx="468923" cy="476738"/>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9" name="Rectangle à coins arrondis 8"/>
            <p:cNvSpPr/>
            <p:nvPr/>
          </p:nvSpPr>
          <p:spPr>
            <a:xfrm>
              <a:off x="811920" y="4322223"/>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t>
              </a:r>
              <a:endParaRPr lang="fr-FR" sz="2400" b="1" dirty="0">
                <a:solidFill>
                  <a:schemeClr val="tx1"/>
                </a:solidFill>
              </a:endParaRPr>
            </a:p>
          </p:txBody>
        </p:sp>
      </p:grpSp>
      <p:sp>
        <p:nvSpPr>
          <p:cNvPr id="15" name="Rectangle à coins arrondis 14"/>
          <p:cNvSpPr/>
          <p:nvPr/>
        </p:nvSpPr>
        <p:spPr>
          <a:xfrm>
            <a:off x="2992120" y="2953360"/>
            <a:ext cx="3604260"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Mon partenaire possède</a:t>
            </a:r>
            <a:endParaRPr lang="fr-FR" sz="2400" dirty="0">
              <a:solidFill>
                <a:schemeClr val="tx1"/>
              </a:solidFill>
            </a:endParaRPr>
          </a:p>
        </p:txBody>
      </p:sp>
      <p:sp>
        <p:nvSpPr>
          <p:cNvPr id="17" name="Rectangle à coins arrondis 16"/>
          <p:cNvSpPr/>
          <p:nvPr/>
        </p:nvSpPr>
        <p:spPr>
          <a:xfrm>
            <a:off x="6880273" y="2953359"/>
            <a:ext cx="5100711"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J’en déduis que le déclarant possède</a:t>
            </a:r>
            <a:endParaRPr lang="fr-FR" sz="2400" dirty="0">
              <a:solidFill>
                <a:schemeClr val="tx1"/>
              </a:solidFill>
            </a:endParaRPr>
          </a:p>
        </p:txBody>
      </p:sp>
      <p:sp>
        <p:nvSpPr>
          <p:cNvPr id="18" name="Rectangle à coins arrondis 17"/>
          <p:cNvSpPr/>
          <p:nvPr/>
        </p:nvSpPr>
        <p:spPr>
          <a:xfrm>
            <a:off x="3007751" y="3724347"/>
            <a:ext cx="3604260"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Le Valet et le 10</a:t>
            </a:r>
            <a:endParaRPr lang="fr-FR" sz="2400" dirty="0">
              <a:solidFill>
                <a:schemeClr val="tx1"/>
              </a:solidFill>
            </a:endParaRPr>
          </a:p>
        </p:txBody>
      </p:sp>
      <p:sp>
        <p:nvSpPr>
          <p:cNvPr id="20" name="Rectangle à coins arrondis 19"/>
          <p:cNvSpPr/>
          <p:nvPr/>
        </p:nvSpPr>
        <p:spPr>
          <a:xfrm>
            <a:off x="6894473" y="3724347"/>
            <a:ext cx="5100711"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l</a:t>
            </a:r>
            <a:r>
              <a:rPr lang="fr-FR" sz="2400" dirty="0" smtClean="0">
                <a:solidFill>
                  <a:schemeClr val="tx1"/>
                </a:solidFill>
              </a:rPr>
              <a:t>e Roi</a:t>
            </a:r>
            <a:endParaRPr lang="fr-FR" sz="2400" dirty="0">
              <a:solidFill>
                <a:schemeClr val="tx1"/>
              </a:solidFill>
            </a:endParaRPr>
          </a:p>
        </p:txBody>
      </p:sp>
      <p:grpSp>
        <p:nvGrpSpPr>
          <p:cNvPr id="11" name="Groupe 10"/>
          <p:cNvGrpSpPr/>
          <p:nvPr/>
        </p:nvGrpSpPr>
        <p:grpSpPr>
          <a:xfrm>
            <a:off x="254106" y="4920099"/>
            <a:ext cx="2543802" cy="1672490"/>
            <a:chOff x="254106" y="4920099"/>
            <a:chExt cx="2543802" cy="1672490"/>
          </a:xfrm>
        </p:grpSpPr>
        <p:sp>
          <p:nvSpPr>
            <p:cNvPr id="28" name="Rectangle à coins arrondis 27"/>
            <p:cNvSpPr/>
            <p:nvPr/>
          </p:nvSpPr>
          <p:spPr>
            <a:xfrm>
              <a:off x="819736" y="4920099"/>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8 5 3</a:t>
              </a:r>
              <a:endParaRPr lang="fr-FR" sz="2400" b="1" dirty="0">
                <a:solidFill>
                  <a:schemeClr val="tx1"/>
                </a:solidFill>
              </a:endParaRPr>
            </a:p>
          </p:txBody>
        </p:sp>
        <p:sp>
          <p:nvSpPr>
            <p:cNvPr id="29" name="Rectangle à coins arrondis 28"/>
            <p:cNvSpPr/>
            <p:nvPr/>
          </p:nvSpPr>
          <p:spPr>
            <a:xfrm>
              <a:off x="254106" y="5517975"/>
              <a:ext cx="660296"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V</a:t>
              </a:r>
              <a:endParaRPr lang="fr-FR" sz="2400" b="1" dirty="0">
                <a:solidFill>
                  <a:schemeClr val="tx1"/>
                </a:solidFill>
              </a:endParaRPr>
            </a:p>
          </p:txBody>
        </p:sp>
        <p:sp>
          <p:nvSpPr>
            <p:cNvPr id="30" name="Rectangle à coins arrondis 29"/>
            <p:cNvSpPr/>
            <p:nvPr/>
          </p:nvSpPr>
          <p:spPr>
            <a:xfrm>
              <a:off x="1695940" y="5517975"/>
              <a:ext cx="110196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R 7</a:t>
              </a:r>
              <a:endParaRPr lang="fr-FR" sz="2400" b="1" dirty="0">
                <a:solidFill>
                  <a:schemeClr val="tx1"/>
                </a:solidFill>
              </a:endParaRPr>
            </a:p>
          </p:txBody>
        </p:sp>
        <p:sp>
          <p:nvSpPr>
            <p:cNvPr id="31" name="Rectangle à coins arrondis 30"/>
            <p:cNvSpPr/>
            <p:nvPr/>
          </p:nvSpPr>
          <p:spPr>
            <a:xfrm>
              <a:off x="1078524" y="5517975"/>
              <a:ext cx="468923" cy="476738"/>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32" name="Rectangle à coins arrondis 31"/>
            <p:cNvSpPr/>
            <p:nvPr/>
          </p:nvSpPr>
          <p:spPr>
            <a:xfrm>
              <a:off x="819736" y="6115851"/>
              <a:ext cx="986498" cy="47673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t>
              </a:r>
              <a:endParaRPr lang="fr-FR" sz="2400" b="1" dirty="0">
                <a:solidFill>
                  <a:schemeClr val="tx1"/>
                </a:solidFill>
              </a:endParaRPr>
            </a:p>
          </p:txBody>
        </p:sp>
      </p:grpSp>
      <p:sp>
        <p:nvSpPr>
          <p:cNvPr id="33" name="Rectangle à coins arrondis 32"/>
          <p:cNvSpPr/>
          <p:nvPr/>
        </p:nvSpPr>
        <p:spPr>
          <a:xfrm>
            <a:off x="3015567" y="5517975"/>
            <a:ext cx="3604260"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l</a:t>
            </a:r>
            <a:r>
              <a:rPr lang="fr-FR" sz="2400" dirty="0" smtClean="0">
                <a:solidFill>
                  <a:schemeClr val="tx1"/>
                </a:solidFill>
              </a:rPr>
              <a:t>e 10 et le 9</a:t>
            </a:r>
            <a:endParaRPr lang="fr-FR" sz="2400" dirty="0">
              <a:solidFill>
                <a:schemeClr val="tx1"/>
              </a:solidFill>
            </a:endParaRPr>
          </a:p>
        </p:txBody>
      </p:sp>
      <p:sp>
        <p:nvSpPr>
          <p:cNvPr id="34" name="Rectangle à coins arrondis 33"/>
          <p:cNvSpPr/>
          <p:nvPr/>
        </p:nvSpPr>
        <p:spPr>
          <a:xfrm>
            <a:off x="6902289" y="5517975"/>
            <a:ext cx="5100711" cy="47791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l</a:t>
            </a:r>
            <a:r>
              <a:rPr lang="fr-FR" sz="2400" dirty="0" smtClean="0">
                <a:solidFill>
                  <a:schemeClr val="tx1"/>
                </a:solidFill>
              </a:rPr>
              <a:t>a Dame</a:t>
            </a:r>
            <a:endParaRPr lang="fr-FR" sz="2400" dirty="0">
              <a:solidFill>
                <a:schemeClr val="tx1"/>
              </a:solidFill>
            </a:endParaRPr>
          </a:p>
        </p:txBody>
      </p:sp>
    </p:spTree>
    <p:extLst>
      <p:ext uri="{BB962C8B-B14F-4D97-AF65-F5344CB8AC3E}">
        <p14:creationId xmlns:p14="http://schemas.microsoft.com/office/powerpoint/2010/main" val="3398563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Effect transition="in" filter="fade">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barn(inVertical)">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barn(inVertical)">
                                      <p:cBhvr>
                                        <p:cTn id="33" dur="500"/>
                                        <p:tgtEl>
                                          <p:spTgt spid="20"/>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grpId="0" nodeType="click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barn(inVertical)">
                                      <p:cBhvr>
                                        <p:cTn id="45" dur="500"/>
                                        <p:tgtEl>
                                          <p:spTgt spid="33"/>
                                        </p:tgtEl>
                                      </p:cBhvr>
                                    </p:animEffect>
                                  </p:childTnLst>
                                </p:cTn>
                              </p:par>
                            </p:childTnLst>
                          </p:cTn>
                        </p:par>
                      </p:childTnLst>
                    </p:cTn>
                  </p:par>
                  <p:par>
                    <p:cTn id="46" fill="hold">
                      <p:stCondLst>
                        <p:cond delay="indefinite"/>
                      </p:stCondLst>
                      <p:childTnLst>
                        <p:par>
                          <p:cTn id="47" fill="hold">
                            <p:stCondLst>
                              <p:cond delay="0"/>
                            </p:stCondLst>
                            <p:childTnLst>
                              <p:par>
                                <p:cTn id="48" presetID="16" presetClass="entr" presetSubtype="21" fill="hold" grpId="0" nodeType="click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barn(inVertical)">
                                      <p:cBhvr>
                                        <p:cTn id="5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20" grpId="0" animBg="1"/>
      <p:bldP spid="33" grpId="0" animBg="1"/>
      <p:bldP spid="34" grpId="0" animBg="1"/>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588</TotalTime>
  <Words>1407</Words>
  <Application>Microsoft Office PowerPoint</Application>
  <PresentationFormat>Grand écran</PresentationFormat>
  <Paragraphs>316</Paragraphs>
  <Slides>17</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17</vt:i4>
      </vt:variant>
    </vt:vector>
  </HeadingPairs>
  <TitlesOfParts>
    <vt:vector size="21" baseType="lpstr">
      <vt:lpstr>Arial</vt:lpstr>
      <vt:lpstr>Calibri</vt:lpstr>
      <vt:lpstr>Calibri Light</vt:lpstr>
      <vt:lpstr>Thème Office</vt:lpstr>
      <vt:lpstr>Chapitre 3 - Leçon 3</vt:lpstr>
      <vt:lpstr>Chapitre 3 - Leçon 3</vt:lpstr>
      <vt:lpstr>Chapitre 3 - Leçon 3</vt:lpstr>
      <vt:lpstr>Chapitre 3 - Leçon 3</vt:lpstr>
      <vt:lpstr>Chapitre 3 - Leçon 3</vt:lpstr>
      <vt:lpstr>Chapitre 3 - Leçon 3</vt:lpstr>
      <vt:lpstr>Chapitre 3 - Leçon 3</vt:lpstr>
      <vt:lpstr>Chapitre 3 - Leçon 3</vt:lpstr>
      <vt:lpstr>Chapitre 3 - Leçon 3</vt:lpstr>
      <vt:lpstr>Chapitre 3 - Leçon 3</vt:lpstr>
      <vt:lpstr>Chapitre 3 - Leçon 3</vt:lpstr>
      <vt:lpstr>Chapitre 3 - Leçon 3</vt:lpstr>
      <vt:lpstr>Chapitre 3 - Leçon 3</vt:lpstr>
      <vt:lpstr>Chapitre 3 - Leçon 3</vt:lpstr>
      <vt:lpstr>Chapitre 3 - Leçon 3</vt:lpstr>
      <vt:lpstr>Chapitre 3 - Leçon 3</vt:lpstr>
      <vt:lpstr>Chapitre 3 - Leçon 3</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 5 (la notion d’atout)</dc:title>
  <dc:creator>Comité</dc:creator>
  <cp:lastModifiedBy>alain raynaud</cp:lastModifiedBy>
  <cp:revision>80</cp:revision>
  <dcterms:created xsi:type="dcterms:W3CDTF">2018-10-04T06:59:00Z</dcterms:created>
  <dcterms:modified xsi:type="dcterms:W3CDTF">2021-02-22T13:52:18Z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1033-10.2.0.6020</vt:lpwstr>
  </property>
</Properties>
</file>